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21"/>
  </p:notesMasterIdLst>
  <p:sldIdLst>
    <p:sldId id="256" r:id="rId2"/>
    <p:sldId id="260" r:id="rId3"/>
    <p:sldId id="331" r:id="rId4"/>
    <p:sldId id="394" r:id="rId5"/>
    <p:sldId id="393" r:id="rId6"/>
    <p:sldId id="415" r:id="rId7"/>
    <p:sldId id="417" r:id="rId8"/>
    <p:sldId id="397" r:id="rId9"/>
    <p:sldId id="427" r:id="rId10"/>
    <p:sldId id="425" r:id="rId11"/>
    <p:sldId id="421" r:id="rId12"/>
    <p:sldId id="426" r:id="rId13"/>
    <p:sldId id="420" r:id="rId14"/>
    <p:sldId id="414" r:id="rId15"/>
    <p:sldId id="413" r:id="rId16"/>
    <p:sldId id="423" r:id="rId17"/>
    <p:sldId id="424" r:id="rId18"/>
    <p:sldId id="428" r:id="rId19"/>
    <p:sldId id="280" r:id="rId20"/>
  </p:sldIdLst>
  <p:sldSz cx="12192000" cy="6858000"/>
  <p:notesSz cx="6858000" cy="9144000"/>
  <p:embeddedFontLst>
    <p:embeddedFont>
      <p:font typeface="Cambria Math" panose="02040503050406030204" pitchFamily="18" charset="0"/>
      <p:regular r:id="rId22"/>
    </p:embeddedFont>
    <p:embeddedFont>
      <p:font typeface="Noto Sans" panose="020B0502040504020204" pitchFamily="34" charset="0"/>
      <p:regular r:id="rId23"/>
      <p:bold r:id="rId24"/>
      <p:italic r:id="rId25"/>
      <p:boldItalic r:id="rId26"/>
    </p:embeddedFont>
    <p:embeddedFont>
      <p:font typeface="等线" panose="02010600030101010101" pitchFamily="2" charset="-122"/>
      <p:regular r:id="rId27"/>
      <p:bold r:id="rId28"/>
    </p:embeddedFont>
    <p:embeddedFont>
      <p:font typeface="微软雅黑" panose="020B0503020204020204" pitchFamily="34" charset="-122"/>
      <p:regular r:id="rId29"/>
      <p:bold r:id="rId30"/>
    </p:embeddedFont>
    <p:embeddedFont>
      <p:font typeface="微软雅黑" panose="020B0503020204020204" pitchFamily="34" charset="-122"/>
      <p:regular r:id="rId29"/>
      <p:bold r:id="rId30"/>
    </p:embeddedFont>
    <p:embeddedFont>
      <p:font typeface="微软雅黑 Light" panose="020B0502040204020203" pitchFamily="34" charset="-122"/>
      <p:regular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8" userDrawn="1">
          <p15:clr>
            <a:srgbClr val="A4A3A4"/>
          </p15:clr>
        </p15:guide>
        <p15:guide id="2" pos="528" userDrawn="1">
          <p15:clr>
            <a:srgbClr val="A4A3A4"/>
          </p15:clr>
        </p15:guide>
        <p15:guide id="3" orient="horz" pos="912" userDrawn="1">
          <p15:clr>
            <a:srgbClr val="A4A3A4"/>
          </p15:clr>
        </p15:guide>
        <p15:guide id="4" orient="horz" pos="4058" userDrawn="1">
          <p15:clr>
            <a:srgbClr val="A4A3A4"/>
          </p15:clr>
        </p15:guide>
        <p15:guide id="5" orient="horz" pos="3746" userDrawn="1">
          <p15:clr>
            <a:srgbClr val="A4A3A4"/>
          </p15:clr>
        </p15:guide>
        <p15:guide id="6" pos="7150" userDrawn="1">
          <p15:clr>
            <a:srgbClr val="A4A3A4"/>
          </p15:clr>
        </p15:guide>
        <p15:guide id="7" orient="horz" userDrawn="1">
          <p15:clr>
            <a:srgbClr val="A4A3A4"/>
          </p15:clr>
        </p15:guide>
        <p15:guide id="8" orient="horz" pos="2228" userDrawn="1">
          <p15:clr>
            <a:srgbClr val="A4A3A4"/>
          </p15:clr>
        </p15:guide>
        <p15:guide id="9" pos="383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s" initials="w" lastIdx="2" clrIdx="0"/>
  <p:cmAuthor id="2" name="n'h" initials="n" lastIdx="2" clrIdx="1"/>
  <p:cmAuthor id="3" name="jch H." initials="jH" lastIdx="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F0F"/>
    <a:srgbClr val="CB0E0E"/>
    <a:srgbClr val="D21717"/>
    <a:srgbClr val="E9DDEF"/>
    <a:srgbClr val="EDDBF1"/>
    <a:srgbClr val="770504"/>
    <a:srgbClr val="F877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65154" autoAdjust="0"/>
  </p:normalViewPr>
  <p:slideViewPr>
    <p:cSldViewPr snapToGrid="0" snapToObjects="1" showGuides="1">
      <p:cViewPr varScale="1">
        <p:scale>
          <a:sx n="77" d="100"/>
          <a:sy n="77" d="100"/>
        </p:scale>
        <p:origin x="2155" y="53"/>
      </p:cViewPr>
      <p:guideLst>
        <p:guide orient="horz" pos="558"/>
        <p:guide pos="528"/>
        <p:guide orient="horz" pos="912"/>
        <p:guide orient="horz" pos="4058"/>
        <p:guide orient="horz" pos="3746"/>
        <p:guide pos="7150"/>
        <p:guide orient="horz"/>
        <p:guide orient="horz" pos="2228"/>
        <p:guide pos="3833"/>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8DF2C-48CD-2F47-94CA-CD8AC056331B}" type="datetimeFigureOut">
              <a:rPr kumimoji="1" lang="zh-CN" altLang="en-US" smtClean="0"/>
              <a:t>2024/6/3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A7046-F370-CA44-A09C-93B5FDE0432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a:t>
            </a:fld>
            <a:endParaRPr kumimoji="1" lang="zh-CN" altLang="en-US"/>
          </a:p>
        </p:txBody>
      </p:sp>
    </p:spTree>
    <p:extLst>
      <p:ext uri="{BB962C8B-B14F-4D97-AF65-F5344CB8AC3E}">
        <p14:creationId xmlns:p14="http://schemas.microsoft.com/office/powerpoint/2010/main" val="4230947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10</a:t>
            </a:fld>
            <a:endParaRPr kumimoji="1" lang="zh-CN" altLang="en-US"/>
          </a:p>
        </p:txBody>
      </p:sp>
    </p:spTree>
    <p:extLst>
      <p:ext uri="{BB962C8B-B14F-4D97-AF65-F5344CB8AC3E}">
        <p14:creationId xmlns:p14="http://schemas.microsoft.com/office/powerpoint/2010/main" val="2854656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研究非凸随机优化的一个标准量是限定了梯度的遍历范数平方。</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如果这个值随着</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的增长而变小，那么在以后的迭代中，梯度的范数平方一定会消失，这意味着算法正在收敛到一个一阶平稳点。我们假设了无偏随机梯度，本地梯度方差有界、全局方差有界、梯度有界以及</a:t>
            </a:r>
            <a:r>
              <a:rPr lang="en-US" altLang="zh-CN" b="0" i="0" dirty="0">
                <a:solidFill>
                  <a:srgbClr val="000000"/>
                </a:solidFill>
                <a:effectLst/>
                <a:latin typeface="微软雅黑" panose="020B0503020204020204" pitchFamily="34" charset="-122"/>
                <a:ea typeface="微软雅黑" panose="020B0503020204020204" pitchFamily="34" charset="-122"/>
              </a:rPr>
              <a:t>Lipschitz</a:t>
            </a:r>
            <a:r>
              <a:rPr lang="zh-CN" altLang="en-US" b="0" i="0" dirty="0">
                <a:solidFill>
                  <a:srgbClr val="000000"/>
                </a:solidFill>
                <a:effectLst/>
                <a:latin typeface="微软雅黑" panose="020B0503020204020204" pitchFamily="34" charset="-122"/>
                <a:ea typeface="微软雅黑" panose="020B0503020204020204" pitchFamily="34" charset="-122"/>
              </a:rPr>
              <a:t>连续</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1. </a:t>
            </a:r>
            <a:r>
              <a:rPr lang="zh-CN" altLang="en-US" b="0" i="0" dirty="0">
                <a:solidFill>
                  <a:srgbClr val="000000"/>
                </a:solidFill>
                <a:effectLst/>
                <a:latin typeface="微软雅黑" panose="020B0503020204020204" pitchFamily="34" charset="-122"/>
                <a:ea typeface="微软雅黑" panose="020B0503020204020204" pitchFamily="34" charset="-122"/>
              </a:rPr>
              <a:t>无偏随机梯度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对于每个客户端</a:t>
            </a:r>
            <a:r>
              <a:rPr lang="en-US" altLang="zh-CN" b="0" i="0" dirty="0" err="1">
                <a:solidFill>
                  <a:srgbClr val="000000"/>
                </a:solidFill>
                <a:effectLst/>
                <a:latin typeface="微软雅黑" panose="020B0503020204020204" pitchFamily="34" charset="-122"/>
                <a:ea typeface="微软雅黑" panose="020B0503020204020204" pitchFamily="34" charset="-122"/>
              </a:rPr>
              <a:t>ui</a:t>
            </a:r>
            <a:r>
              <a:rPr lang="zh-CN" altLang="en-US" b="0" i="0" dirty="0">
                <a:solidFill>
                  <a:srgbClr val="000000"/>
                </a:solidFill>
                <a:effectLst/>
                <a:latin typeface="微软雅黑" panose="020B0503020204020204" pitchFamily="34" charset="-122"/>
                <a:ea typeface="微软雅黑" panose="020B0503020204020204" pitchFamily="34" charset="-122"/>
              </a:rPr>
              <a:t>，随机梯度</a:t>
            </a:r>
            <a:r>
              <a:rPr lang="en-US" altLang="zh-CN" b="0" i="0" dirty="0" err="1">
                <a:solidFill>
                  <a:srgbClr val="000000"/>
                </a:solidFill>
                <a:effectLst/>
                <a:latin typeface="微软雅黑" panose="020B0503020204020204" pitchFamily="34" charset="-122"/>
                <a:ea typeface="微软雅黑" panose="020B0503020204020204" pitchFamily="34" charset="-122"/>
              </a:rPr>
              <a:t>gi</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是无偏的，即</a:t>
            </a:r>
            <a:r>
              <a:rPr lang="en-US" altLang="zh-CN" b="0" i="0" dirty="0">
                <a:solidFill>
                  <a:srgbClr val="000000"/>
                </a:solidFill>
                <a:effectLst/>
                <a:latin typeface="微软雅黑" panose="020B0503020204020204" pitchFamily="34" charset="-122"/>
                <a:ea typeface="微软雅黑" panose="020B0503020204020204" pitchFamily="34" charset="-122"/>
              </a:rPr>
              <a:t>E[</a:t>
            </a:r>
            <a:r>
              <a:rPr lang="en-US" altLang="zh-CN" b="0" i="0" dirty="0" err="1">
                <a:solidFill>
                  <a:srgbClr val="000000"/>
                </a:solidFill>
                <a:effectLst/>
                <a:latin typeface="微软雅黑" panose="020B0503020204020204" pitchFamily="34" charset="-122"/>
                <a:ea typeface="微软雅黑" panose="020B0503020204020204" pitchFamily="34" charset="-122"/>
              </a:rPr>
              <a:t>gi</a:t>
            </a:r>
            <a:r>
              <a:rPr lang="en-US" altLang="zh-CN" b="0" i="0" dirty="0">
                <a:solidFill>
                  <a:srgbClr val="000000"/>
                </a:solidFill>
                <a:effectLst/>
                <a:latin typeface="微软雅黑" panose="020B0503020204020204" pitchFamily="34" charset="-122"/>
                <a:ea typeface="微软雅黑" panose="020B0503020204020204" pitchFamily="34" charset="-122"/>
              </a:rPr>
              <a:t>(w)] =∇Fi(w)</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endParaRPr lang="en-US" altLang="zh-CN" b="1"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1" i="0" dirty="0">
                <a:solidFill>
                  <a:srgbClr val="000000"/>
                </a:solidFill>
                <a:effectLst/>
                <a:latin typeface="微软雅黑" panose="020B0503020204020204" pitchFamily="34" charset="-122"/>
                <a:ea typeface="微软雅黑" panose="020B0503020204020204" pitchFamily="34" charset="-122"/>
              </a:rPr>
              <a:t>2. </a:t>
            </a:r>
            <a:r>
              <a:rPr lang="zh-CN" altLang="en-US" b="1" i="0" dirty="0">
                <a:solidFill>
                  <a:srgbClr val="000000"/>
                </a:solidFill>
                <a:effectLst/>
                <a:latin typeface="微软雅黑" panose="020B0503020204020204" pitchFamily="34" charset="-122"/>
                <a:ea typeface="微软雅黑" panose="020B0503020204020204" pitchFamily="34" charset="-122"/>
              </a:rPr>
              <a:t>局部有界方差</a:t>
            </a:r>
            <a:r>
              <a:rPr lang="en-US" altLang="zh-CN" b="1" i="0" dirty="0">
                <a:solidFill>
                  <a:srgbClr val="000000"/>
                </a:solidFill>
                <a:effectLst/>
                <a:latin typeface="微软雅黑" panose="020B0503020204020204" pitchFamily="34" charset="-122"/>
                <a:ea typeface="微软雅黑" panose="020B0503020204020204" pitchFamily="34" charset="-122"/>
              </a:rPr>
              <a:t>:</a:t>
            </a:r>
            <a:r>
              <a:rPr lang="zh-CN" altLang="en-US" b="1" i="0" dirty="0">
                <a:solidFill>
                  <a:srgbClr val="000000"/>
                </a:solidFill>
                <a:effectLst/>
                <a:latin typeface="微软雅黑" panose="020B0503020204020204" pitchFamily="34" charset="-122"/>
                <a:ea typeface="微软雅黑" panose="020B0503020204020204" pitchFamily="34" charset="-122"/>
              </a:rPr>
              <a:t>对于每个客户端</a:t>
            </a:r>
            <a:r>
              <a:rPr lang="en-US" altLang="zh-CN" b="1" i="0" dirty="0" err="1">
                <a:solidFill>
                  <a:srgbClr val="000000"/>
                </a:solidFill>
                <a:effectLst/>
                <a:latin typeface="微软雅黑" panose="020B0503020204020204" pitchFamily="34" charset="-122"/>
                <a:ea typeface="微软雅黑" panose="020B0503020204020204" pitchFamily="34" charset="-122"/>
              </a:rPr>
              <a:t>ui</a:t>
            </a:r>
            <a:r>
              <a:rPr lang="zh-CN" altLang="en-US" b="1" i="0" dirty="0">
                <a:solidFill>
                  <a:srgbClr val="000000"/>
                </a:solidFill>
                <a:effectLst/>
                <a:latin typeface="微软雅黑" panose="020B0503020204020204" pitchFamily="34" charset="-122"/>
                <a:ea typeface="微软雅黑" panose="020B0503020204020204" pitchFamily="34" charset="-122"/>
              </a:rPr>
              <a:t>，局部方差在</a:t>
            </a:r>
            <a:r>
              <a:rPr lang="en-US" altLang="zh-CN" b="1" i="0" dirty="0">
                <a:solidFill>
                  <a:srgbClr val="000000"/>
                </a:solidFill>
                <a:effectLst/>
                <a:latin typeface="微软雅黑" panose="020B0503020204020204" pitchFamily="34" charset="-122"/>
                <a:ea typeface="微软雅黑" panose="020B0503020204020204" pitchFamily="34" charset="-122"/>
              </a:rPr>
              <a:t>E[∥</a:t>
            </a:r>
            <a:r>
              <a:rPr lang="en-US" altLang="zh-CN" b="1" i="0" dirty="0" err="1">
                <a:solidFill>
                  <a:srgbClr val="000000"/>
                </a:solidFill>
                <a:effectLst/>
                <a:latin typeface="微软雅黑" panose="020B0503020204020204" pitchFamily="34" charset="-122"/>
                <a:ea typeface="微软雅黑" panose="020B0503020204020204" pitchFamily="34" charset="-122"/>
              </a:rPr>
              <a:t>gi</a:t>
            </a:r>
            <a:r>
              <a:rPr lang="en-US" altLang="zh-CN" b="1" i="0" dirty="0">
                <a:solidFill>
                  <a:srgbClr val="000000"/>
                </a:solidFill>
                <a:effectLst/>
                <a:latin typeface="微软雅黑" panose="020B0503020204020204" pitchFamily="34" charset="-122"/>
                <a:ea typeface="微软雅黑" panose="020B0503020204020204" pitchFamily="34" charset="-122"/>
              </a:rPr>
              <a:t>(w)−∇Fi(w)∥2]≤</a:t>
            </a:r>
            <a:r>
              <a:rPr lang="el-GR" altLang="zh-CN" b="1" i="0" dirty="0">
                <a:solidFill>
                  <a:srgbClr val="000000"/>
                </a:solidFill>
                <a:effectLst/>
                <a:latin typeface="微软雅黑" panose="020B0503020204020204" pitchFamily="34" charset="-122"/>
                <a:ea typeface="微软雅黑" panose="020B0503020204020204" pitchFamily="34" charset="-122"/>
              </a:rPr>
              <a:t>σ </a:t>
            </a:r>
            <a:r>
              <a:rPr lang="en-US" altLang="zh-CN" b="1" i="0" dirty="0">
                <a:solidFill>
                  <a:srgbClr val="000000"/>
                </a:solidFill>
                <a:effectLst/>
                <a:latin typeface="微软雅黑" panose="020B0503020204020204" pitchFamily="34" charset="-122"/>
                <a:ea typeface="微软雅黑" panose="020B0503020204020204" pitchFamily="34" charset="-122"/>
              </a:rPr>
              <a:t>l2</a:t>
            </a:r>
            <a:r>
              <a:rPr lang="zh-CN" altLang="en-US" b="1" i="0" dirty="0">
                <a:solidFill>
                  <a:srgbClr val="000000"/>
                </a:solidFill>
                <a:effectLst/>
                <a:latin typeface="微软雅黑" panose="020B0503020204020204" pitchFamily="34" charset="-122"/>
                <a:ea typeface="微软雅黑" panose="020B0503020204020204" pitchFamily="34" charset="-122"/>
              </a:rPr>
              <a:t>上有界。</a:t>
            </a:r>
            <a:endParaRPr lang="en-US" altLang="zh-CN" b="1"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1" i="0" dirty="0">
                <a:solidFill>
                  <a:srgbClr val="000000"/>
                </a:solidFill>
                <a:effectLst/>
                <a:latin typeface="微软雅黑" panose="020B0503020204020204" pitchFamily="34" charset="-122"/>
                <a:ea typeface="微软雅黑" panose="020B0503020204020204" pitchFamily="34" charset="-122"/>
              </a:rPr>
              <a:t>3. </a:t>
            </a:r>
            <a:r>
              <a:rPr lang="zh-CN" altLang="en-US" b="1" i="0" dirty="0">
                <a:solidFill>
                  <a:srgbClr val="000000"/>
                </a:solidFill>
                <a:effectLst/>
                <a:latin typeface="微软雅黑" panose="020B0503020204020204" pitchFamily="34" charset="-122"/>
                <a:ea typeface="微软雅黑" panose="020B0503020204020204" pitchFamily="34" charset="-122"/>
              </a:rPr>
              <a:t>有界的全局方差</a:t>
            </a:r>
            <a:r>
              <a:rPr lang="en-US" altLang="zh-CN" b="1" i="0" dirty="0">
                <a:solidFill>
                  <a:srgbClr val="000000"/>
                </a:solidFill>
                <a:effectLst/>
                <a:latin typeface="微软雅黑" panose="020B0503020204020204" pitchFamily="34" charset="-122"/>
                <a:ea typeface="微软雅黑" panose="020B0503020204020204" pitchFamily="34" charset="-122"/>
              </a:rPr>
              <a:t>:</a:t>
            </a:r>
            <a:r>
              <a:rPr lang="zh-CN" altLang="en-US" b="1" i="0" dirty="0">
                <a:solidFill>
                  <a:srgbClr val="000000"/>
                </a:solidFill>
                <a:effectLst/>
                <a:latin typeface="微软雅黑" panose="020B0503020204020204" pitchFamily="34" charset="-122"/>
                <a:ea typeface="微软雅黑" panose="020B0503020204020204" pitchFamily="34" charset="-122"/>
              </a:rPr>
              <a:t>全局方差由</a:t>
            </a:r>
            <a:r>
              <a:rPr lang="el-GR" altLang="zh-CN" b="1" i="0" dirty="0">
                <a:solidFill>
                  <a:srgbClr val="000000"/>
                </a:solidFill>
                <a:effectLst/>
                <a:latin typeface="微软雅黑" panose="020B0503020204020204" pitchFamily="34" charset="-122"/>
                <a:ea typeface="微软雅黑" panose="020B0503020204020204" pitchFamily="34" charset="-122"/>
              </a:rPr>
              <a:t>σ</a:t>
            </a:r>
            <a:r>
              <a:rPr lang="en-US" altLang="zh-CN" b="1" i="0" dirty="0">
                <a:solidFill>
                  <a:srgbClr val="000000"/>
                </a:solidFill>
                <a:effectLst/>
                <a:latin typeface="微软雅黑" panose="020B0503020204020204" pitchFamily="34" charset="-122"/>
                <a:ea typeface="微软雅黑" panose="020B0503020204020204" pitchFamily="34" charset="-122"/>
              </a:rPr>
              <a:t>g 2</a:t>
            </a: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4. </a:t>
            </a:r>
            <a:r>
              <a:rPr lang="zh-CN" altLang="en-US" b="0" i="0" dirty="0">
                <a:solidFill>
                  <a:srgbClr val="000000"/>
                </a:solidFill>
                <a:effectLst/>
                <a:latin typeface="微软雅黑" panose="020B0503020204020204" pitchFamily="34" charset="-122"/>
                <a:ea typeface="微软雅黑" panose="020B0503020204020204" pitchFamily="34" charset="-122"/>
              </a:rPr>
              <a:t>有界梯度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存在一个常数</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，对于所有</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ui</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Fi(w)∥≤G</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Lipschitz</a:t>
            </a:r>
            <a:r>
              <a:rPr lang="zh-CN" altLang="en-US" b="0" i="0" dirty="0">
                <a:solidFill>
                  <a:srgbClr val="000000"/>
                </a:solidFill>
                <a:effectLst/>
                <a:latin typeface="微软雅黑" panose="020B0503020204020204" pitchFamily="34" charset="-122"/>
                <a:ea typeface="微软雅黑" panose="020B0503020204020204" pitchFamily="34" charset="-122"/>
              </a:rPr>
              <a:t>连续梯度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存在一个常数</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，对于所有</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y</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Fi(x)−∇Fi(y)∥≤</a:t>
            </a:r>
            <a:r>
              <a:rPr lang="en-US" altLang="zh-CN" b="0" i="0" dirty="0" err="1">
                <a:solidFill>
                  <a:srgbClr val="000000"/>
                </a:solidFill>
                <a:effectLst/>
                <a:latin typeface="微软雅黑" panose="020B0503020204020204" pitchFamily="34" charset="-122"/>
                <a:ea typeface="微软雅黑" panose="020B0503020204020204" pitchFamily="34" charset="-122"/>
              </a:rPr>
              <a:t>L∥x−y</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60607"/>
                </a:solidFill>
                <a:effectLst/>
                <a:latin typeface="-apple-system"/>
              </a:rPr>
              <a:t>假设在优化和机器学习算法中是常见的，因为它们提供了分析算法行为所需的数学基础。通过这些假设，研究者能够证明算法的收敛性，并且给出收敛速率的界限。</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F*</a:t>
            </a:r>
            <a:r>
              <a:rPr lang="zh-CN" altLang="en-US" b="0" i="0" dirty="0">
                <a:solidFill>
                  <a:srgbClr val="000000"/>
                </a:solidFill>
                <a:effectLst/>
                <a:latin typeface="微软雅黑" panose="020B0503020204020204" pitchFamily="34" charset="-122"/>
                <a:ea typeface="微软雅黑" panose="020B0503020204020204" pitchFamily="34" charset="-122"/>
              </a:rPr>
              <a:t>是最优解，</a:t>
            </a:r>
            <a:r>
              <a:rPr lang="en-US" altLang="zh-CN" b="0" i="0" dirty="0">
                <a:solidFill>
                  <a:srgbClr val="000000"/>
                </a:solidFill>
                <a:effectLst/>
                <a:latin typeface="微软雅黑" panose="020B0503020204020204" pitchFamily="34" charset="-122"/>
                <a:ea typeface="微软雅黑" panose="020B0503020204020204" pitchFamily="34" charset="-122"/>
              </a:rPr>
              <a:t>w0</a:t>
            </a:r>
            <a:r>
              <a:rPr lang="zh-CN" altLang="en-US" b="0" i="0" dirty="0">
                <a:solidFill>
                  <a:srgbClr val="000000"/>
                </a:solidFill>
                <a:effectLst/>
                <a:latin typeface="微软雅黑" panose="020B0503020204020204" pitchFamily="34" charset="-122"/>
                <a:ea typeface="微软雅黑" panose="020B0503020204020204" pitchFamily="34" charset="-122"/>
              </a:rPr>
              <a:t>是初始参数值，</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为窗口值，</a:t>
            </a:r>
            <a:r>
              <a:rPr lang="en-US" altLang="zh-CN" b="0" i="0" dirty="0">
                <a:solidFill>
                  <a:srgbClr val="000000"/>
                </a:solidFill>
                <a:effectLst/>
                <a:latin typeface="微软雅黑" panose="020B0503020204020204" pitchFamily="34" charset="-122"/>
                <a:ea typeface="微软雅黑" panose="020B0503020204020204" pitchFamily="34" charset="-122"/>
              </a:rPr>
              <a:t>η</a:t>
            </a:r>
            <a:r>
              <a:rPr lang="zh-CN" altLang="en-US" b="0" i="0" dirty="0">
                <a:solidFill>
                  <a:srgbClr val="000000"/>
                </a:solidFill>
                <a:effectLst/>
                <a:latin typeface="微软雅黑" panose="020B0503020204020204" pitchFamily="34" charset="-122"/>
                <a:ea typeface="微软雅黑" panose="020B0503020204020204" pitchFamily="34" charset="-122"/>
              </a:rPr>
              <a:t>是学习率，</a:t>
            </a:r>
            <a:r>
              <a:rPr lang="en-US" altLang="zh-CN" b="0" i="0" dirty="0">
                <a:solidFill>
                  <a:srgbClr val="000000"/>
                </a:solidFill>
                <a:effectLst/>
                <a:latin typeface="微软雅黑" panose="020B0503020204020204" pitchFamily="34" charset="-122"/>
                <a:ea typeface="微软雅黑" panose="020B0503020204020204" pitchFamily="34" charset="-122"/>
              </a:rPr>
              <a:t>E</a:t>
            </a:r>
            <a:r>
              <a:rPr lang="zh-CN" altLang="en-US" b="0" i="0" dirty="0">
                <a:solidFill>
                  <a:srgbClr val="000000"/>
                </a:solidFill>
                <a:effectLst/>
                <a:latin typeface="微软雅黑" panose="020B0503020204020204" pitchFamily="34" charset="-122"/>
                <a:ea typeface="微软雅黑" panose="020B0503020204020204" pitchFamily="34" charset="-122"/>
              </a:rPr>
              <a:t>是本地训练轮数，</a:t>
            </a:r>
          </a:p>
          <a:p>
            <a:endParaRPr kumimoji="1" lang="zh-CN" altLang="en-US"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11</a:t>
            </a:fld>
            <a:endParaRPr kumimoji="1" lang="zh-CN" altLang="en-US"/>
          </a:p>
        </p:txBody>
      </p:sp>
    </p:spTree>
    <p:extLst>
      <p:ext uri="{BB962C8B-B14F-4D97-AF65-F5344CB8AC3E}">
        <p14:creationId xmlns:p14="http://schemas.microsoft.com/office/powerpoint/2010/main" val="2198801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b="0" i="0" dirty="0">
                <a:solidFill>
                  <a:srgbClr val="000000"/>
                </a:solidFill>
                <a:effectLst/>
                <a:latin typeface="微软雅黑" panose="020B0503020204020204" pitchFamily="34" charset="-122"/>
                <a:ea typeface="微软雅黑" panose="020B0503020204020204" pitchFamily="34" charset="-122"/>
              </a:rPr>
              <a:t>1. </a:t>
            </a:r>
            <a:r>
              <a:rPr lang="zh-CN" altLang="en-US" b="0" i="0" dirty="0">
                <a:solidFill>
                  <a:srgbClr val="000000"/>
                </a:solidFill>
                <a:effectLst/>
                <a:latin typeface="微软雅黑" panose="020B0503020204020204" pitchFamily="34" charset="-122"/>
                <a:ea typeface="微软雅黑" panose="020B0503020204020204" pitchFamily="34" charset="-122"/>
              </a:rPr>
              <a:t>无偏随机梯度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对于每个客户端</a:t>
            </a:r>
            <a:r>
              <a:rPr lang="en-US" altLang="zh-CN" b="0" i="0" dirty="0" err="1">
                <a:solidFill>
                  <a:srgbClr val="000000"/>
                </a:solidFill>
                <a:effectLst/>
                <a:latin typeface="微软雅黑" panose="020B0503020204020204" pitchFamily="34" charset="-122"/>
                <a:ea typeface="微软雅黑" panose="020B0503020204020204" pitchFamily="34" charset="-122"/>
              </a:rPr>
              <a:t>ui</a:t>
            </a:r>
            <a:r>
              <a:rPr lang="zh-CN" altLang="en-US" b="0" i="0" dirty="0">
                <a:solidFill>
                  <a:srgbClr val="000000"/>
                </a:solidFill>
                <a:effectLst/>
                <a:latin typeface="微软雅黑" panose="020B0503020204020204" pitchFamily="34" charset="-122"/>
                <a:ea typeface="微软雅黑" panose="020B0503020204020204" pitchFamily="34" charset="-122"/>
              </a:rPr>
              <a:t>，随机梯度</a:t>
            </a:r>
            <a:r>
              <a:rPr lang="en-US" altLang="zh-CN" b="0" i="0" dirty="0" err="1">
                <a:solidFill>
                  <a:srgbClr val="000000"/>
                </a:solidFill>
                <a:effectLst/>
                <a:latin typeface="微软雅黑" panose="020B0503020204020204" pitchFamily="34" charset="-122"/>
                <a:ea typeface="微软雅黑" panose="020B0503020204020204" pitchFamily="34" charset="-122"/>
              </a:rPr>
              <a:t>gi</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是无偏的，即</a:t>
            </a:r>
            <a:r>
              <a:rPr lang="en-US" altLang="zh-CN" b="0" i="0" dirty="0">
                <a:solidFill>
                  <a:srgbClr val="000000"/>
                </a:solidFill>
                <a:effectLst/>
                <a:latin typeface="微软雅黑" panose="020B0503020204020204" pitchFamily="34" charset="-122"/>
                <a:ea typeface="微软雅黑" panose="020B0503020204020204" pitchFamily="34" charset="-122"/>
              </a:rPr>
              <a:t>E[</a:t>
            </a:r>
            <a:r>
              <a:rPr lang="en-US" altLang="zh-CN" b="0" i="0" dirty="0" err="1">
                <a:solidFill>
                  <a:srgbClr val="000000"/>
                </a:solidFill>
                <a:effectLst/>
                <a:latin typeface="微软雅黑" panose="020B0503020204020204" pitchFamily="34" charset="-122"/>
                <a:ea typeface="微软雅黑" panose="020B0503020204020204" pitchFamily="34" charset="-122"/>
              </a:rPr>
              <a:t>gi</a:t>
            </a:r>
            <a:r>
              <a:rPr lang="en-US" altLang="zh-CN" b="0" i="0" dirty="0">
                <a:solidFill>
                  <a:srgbClr val="000000"/>
                </a:solidFill>
                <a:effectLst/>
                <a:latin typeface="微软雅黑" panose="020B0503020204020204" pitchFamily="34" charset="-122"/>
                <a:ea typeface="微软雅黑" panose="020B0503020204020204" pitchFamily="34" charset="-122"/>
              </a:rPr>
              <a:t>(w)] =∇Fi(w)</a:t>
            </a:r>
            <a:r>
              <a:rPr lang="zh-CN" altLang="en-US" b="0" i="0" dirty="0">
                <a:solidFill>
                  <a:srgbClr val="000000"/>
                </a:solidFill>
                <a:effectLst/>
                <a:latin typeface="微软雅黑" panose="020B0503020204020204" pitchFamily="34" charset="-122"/>
                <a:ea typeface="微软雅黑" panose="020B0503020204020204" pitchFamily="34" charset="-122"/>
              </a:rPr>
              <a:t>。</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2. </a:t>
            </a:r>
            <a:r>
              <a:rPr lang="zh-CN" altLang="en-US" b="0" i="0" dirty="0">
                <a:solidFill>
                  <a:srgbClr val="000000"/>
                </a:solidFill>
                <a:effectLst/>
                <a:latin typeface="微软雅黑" panose="020B0503020204020204" pitchFamily="34" charset="-122"/>
                <a:ea typeface="微软雅黑" panose="020B0503020204020204" pitchFamily="34" charset="-122"/>
              </a:rPr>
              <a:t>局部有界方差</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对于每个客户端</a:t>
            </a:r>
            <a:r>
              <a:rPr lang="en-US" altLang="zh-CN" b="0" i="0" dirty="0" err="1">
                <a:solidFill>
                  <a:srgbClr val="000000"/>
                </a:solidFill>
                <a:effectLst/>
                <a:latin typeface="微软雅黑" panose="020B0503020204020204" pitchFamily="34" charset="-122"/>
                <a:ea typeface="微软雅黑" panose="020B0503020204020204" pitchFamily="34" charset="-122"/>
              </a:rPr>
              <a:t>ui</a:t>
            </a:r>
            <a:r>
              <a:rPr lang="zh-CN" altLang="en-US" b="0" i="0" dirty="0">
                <a:solidFill>
                  <a:srgbClr val="000000"/>
                </a:solidFill>
                <a:effectLst/>
                <a:latin typeface="微软雅黑" panose="020B0503020204020204" pitchFamily="34" charset="-122"/>
                <a:ea typeface="微软雅黑" panose="020B0503020204020204" pitchFamily="34" charset="-122"/>
              </a:rPr>
              <a:t>，局部方差在</a:t>
            </a:r>
            <a:r>
              <a:rPr lang="en-US" altLang="zh-CN" b="0" i="0" dirty="0">
                <a:solidFill>
                  <a:srgbClr val="000000"/>
                </a:solidFill>
                <a:effectLst/>
                <a:latin typeface="微软雅黑" panose="020B0503020204020204" pitchFamily="34" charset="-122"/>
                <a:ea typeface="微软雅黑" panose="020B0503020204020204" pitchFamily="34" charset="-122"/>
              </a:rPr>
              <a:t>E[∥</a:t>
            </a:r>
            <a:r>
              <a:rPr lang="en-US" altLang="zh-CN" b="0" i="0" dirty="0" err="1">
                <a:solidFill>
                  <a:srgbClr val="000000"/>
                </a:solidFill>
                <a:effectLst/>
                <a:latin typeface="微软雅黑" panose="020B0503020204020204" pitchFamily="34" charset="-122"/>
                <a:ea typeface="微软雅黑" panose="020B0503020204020204" pitchFamily="34" charset="-122"/>
              </a:rPr>
              <a:t>gi</a:t>
            </a:r>
            <a:r>
              <a:rPr lang="en-US" altLang="zh-CN" b="0" i="0" dirty="0">
                <a:solidFill>
                  <a:srgbClr val="000000"/>
                </a:solidFill>
                <a:effectLst/>
                <a:latin typeface="微软雅黑" panose="020B0503020204020204" pitchFamily="34" charset="-122"/>
                <a:ea typeface="微软雅黑" panose="020B0503020204020204" pitchFamily="34" charset="-122"/>
              </a:rPr>
              <a:t>(w)−∇Fi(w)∥2]≤</a:t>
            </a:r>
            <a:r>
              <a:rPr lang="el-GR" altLang="zh-CN" b="0" i="0" dirty="0">
                <a:solidFill>
                  <a:srgbClr val="000000"/>
                </a:solidFill>
                <a:effectLst/>
                <a:latin typeface="微软雅黑" panose="020B0503020204020204" pitchFamily="34" charset="-122"/>
                <a:ea typeface="微软雅黑" panose="020B0503020204020204" pitchFamily="34" charset="-122"/>
              </a:rPr>
              <a:t>σ 2</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上有界。</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3. </a:t>
            </a:r>
            <a:r>
              <a:rPr lang="zh-CN" altLang="en-US" b="0" i="0" dirty="0">
                <a:solidFill>
                  <a:srgbClr val="000000"/>
                </a:solidFill>
                <a:effectLst/>
                <a:latin typeface="微软雅黑" panose="020B0503020204020204" pitchFamily="34" charset="-122"/>
                <a:ea typeface="微软雅黑" panose="020B0503020204020204" pitchFamily="34" charset="-122"/>
              </a:rPr>
              <a:t>有界的全局方差</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全局方差由</a:t>
            </a:r>
            <a:r>
              <a:rPr lang="el-GR" altLang="zh-CN" b="0" i="0" dirty="0">
                <a:solidFill>
                  <a:srgbClr val="000000"/>
                </a:solidFill>
                <a:effectLst/>
                <a:latin typeface="微软雅黑" panose="020B0503020204020204" pitchFamily="34" charset="-122"/>
                <a:ea typeface="微软雅黑" panose="020B0503020204020204" pitchFamily="34" charset="-122"/>
              </a:rPr>
              <a:t>σ</a:t>
            </a:r>
            <a:r>
              <a:rPr lang="en-US" altLang="zh-CN" b="0" i="0" dirty="0">
                <a:solidFill>
                  <a:srgbClr val="000000"/>
                </a:solidFill>
                <a:effectLst/>
                <a:latin typeface="微软雅黑" panose="020B0503020204020204" pitchFamily="34" charset="-122"/>
                <a:ea typeface="微软雅黑" panose="020B0503020204020204" pitchFamily="34" charset="-122"/>
              </a:rPr>
              <a:t>g 2</a:t>
            </a: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4. </a:t>
            </a:r>
            <a:r>
              <a:rPr lang="zh-CN" altLang="en-US" b="0" i="0" dirty="0">
                <a:solidFill>
                  <a:srgbClr val="000000"/>
                </a:solidFill>
                <a:effectLst/>
                <a:latin typeface="微软雅黑" panose="020B0503020204020204" pitchFamily="34" charset="-122"/>
                <a:ea typeface="微软雅黑" panose="020B0503020204020204" pitchFamily="34" charset="-122"/>
              </a:rPr>
              <a:t>有界梯度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存在一个常数</a:t>
            </a:r>
            <a:r>
              <a:rPr lang="en-US" altLang="zh-CN" b="0" i="0" dirty="0">
                <a:solidFill>
                  <a:srgbClr val="000000"/>
                </a:solidFill>
                <a:effectLst/>
                <a:latin typeface="微软雅黑" panose="020B0503020204020204" pitchFamily="34" charset="-122"/>
                <a:ea typeface="微软雅黑" panose="020B0503020204020204" pitchFamily="34" charset="-122"/>
              </a:rPr>
              <a:t>G</a:t>
            </a:r>
            <a:r>
              <a:rPr lang="zh-CN" altLang="en-US" b="0" i="0" dirty="0">
                <a:solidFill>
                  <a:srgbClr val="000000"/>
                </a:solidFill>
                <a:effectLst/>
                <a:latin typeface="微软雅黑" panose="020B0503020204020204" pitchFamily="34" charset="-122"/>
                <a:ea typeface="微软雅黑" panose="020B0503020204020204" pitchFamily="34" charset="-122"/>
              </a:rPr>
              <a:t>，对于所有</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err="1">
                <a:solidFill>
                  <a:srgbClr val="000000"/>
                </a:solidFill>
                <a:effectLst/>
                <a:latin typeface="微软雅黑" panose="020B0503020204020204" pitchFamily="34" charset="-122"/>
                <a:ea typeface="微软雅黑" panose="020B0503020204020204" pitchFamily="34" charset="-122"/>
              </a:rPr>
              <a:t>ui</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Fi(w)∥≤G</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Lipschitz</a:t>
            </a:r>
            <a:r>
              <a:rPr lang="zh-CN" altLang="en-US" b="0" i="0" dirty="0">
                <a:solidFill>
                  <a:srgbClr val="000000"/>
                </a:solidFill>
                <a:effectLst/>
                <a:latin typeface="微软雅黑" panose="020B0503020204020204" pitchFamily="34" charset="-122"/>
                <a:ea typeface="微软雅黑" panose="020B0503020204020204" pitchFamily="34" charset="-122"/>
              </a:rPr>
              <a:t>连续梯度</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存在一个常数</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，对于所有</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y</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Fi(x)−∇Fi(y)∥≤</a:t>
            </a:r>
            <a:r>
              <a:rPr lang="en-US" altLang="zh-CN" b="0" i="0" dirty="0" err="1">
                <a:solidFill>
                  <a:srgbClr val="000000"/>
                </a:solidFill>
                <a:effectLst/>
                <a:latin typeface="微软雅黑" panose="020B0503020204020204" pitchFamily="34" charset="-122"/>
                <a:ea typeface="微软雅黑" panose="020B0503020204020204" pitchFamily="34" charset="-122"/>
              </a:rPr>
              <a:t>L∥x−y</a:t>
            </a:r>
            <a:endParaRPr lang="zh-CN" altLang="en-US" b="0" i="0" dirty="0">
              <a:solidFill>
                <a:srgbClr val="000000"/>
              </a:solidFill>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12</a:t>
            </a:fld>
            <a:endParaRPr kumimoji="1" lang="zh-CN" altLang="en-US"/>
          </a:p>
        </p:txBody>
      </p:sp>
    </p:spTree>
    <p:extLst>
      <p:ext uri="{BB962C8B-B14F-4D97-AF65-F5344CB8AC3E}">
        <p14:creationId xmlns:p14="http://schemas.microsoft.com/office/powerpoint/2010/main" val="1679476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每个客户端</a:t>
                </a:r>
                <a:r>
                  <a:rPr lang="en-US" altLang="zh-CN" b="0" i="0" dirty="0" err="1">
                    <a:solidFill>
                      <a:srgbClr val="000000"/>
                    </a:solidFill>
                    <a:effectLst/>
                    <a:latin typeface="微软雅黑" panose="020B0503020204020204" pitchFamily="34" charset="-122"/>
                    <a:ea typeface="微软雅黑" panose="020B0503020204020204" pitchFamily="34" charset="-122"/>
                  </a:rPr>
                  <a:t>ui</a:t>
                </a:r>
                <a:r>
                  <a:rPr lang="zh-CN" altLang="en-US" b="0" i="0" dirty="0">
                    <a:solidFill>
                      <a:srgbClr val="000000"/>
                    </a:solidFill>
                    <a:effectLst/>
                    <a:latin typeface="微软雅黑" panose="020B0503020204020204" pitchFamily="34" charset="-122"/>
                    <a:ea typeface="微软雅黑" panose="020B0503020204020204" pitchFamily="34" charset="-122"/>
                  </a:rPr>
                  <a:t>执行</a:t>
                </a:r>
                <a:r>
                  <a:rPr lang="en-US" altLang="zh-CN" b="0" i="0" dirty="0">
                    <a:solidFill>
                      <a:srgbClr val="000000"/>
                    </a:solidFill>
                    <a:effectLst/>
                    <a:latin typeface="微软雅黑" panose="020B0503020204020204" pitchFamily="34" charset="-122"/>
                    <a:ea typeface="微软雅黑" panose="020B0503020204020204" pitchFamily="34" charset="-122"/>
                  </a:rPr>
                  <a:t>E</a:t>
                </a:r>
                <a:r>
                  <a:rPr lang="zh-CN" altLang="en-US" b="0" i="0" dirty="0">
                    <a:solidFill>
                      <a:srgbClr val="000000"/>
                    </a:solidFill>
                    <a:effectLst/>
                    <a:latin typeface="微软雅黑" panose="020B0503020204020204" pitchFamily="34" charset="-122"/>
                    <a:ea typeface="微软雅黑" panose="020B0503020204020204" pitchFamily="34" charset="-122"/>
                  </a:rPr>
                  <a:t>次局部训练，在每轮</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更新其模型参数。其中，</a:t>
                </a:r>
                <a:r>
                  <a:rPr lang="en-US" altLang="zh-CN" b="0" i="0" dirty="0">
                    <a:solidFill>
                      <a:srgbClr val="000000"/>
                    </a:solidFill>
                    <a:effectLst/>
                    <a:latin typeface="微软雅黑" panose="020B0503020204020204" pitchFamily="34" charset="-122"/>
                    <a:ea typeface="微软雅黑" panose="020B0503020204020204" pitchFamily="34" charset="-122"/>
                  </a:rPr>
                  <a:t>w(t, E)n</a:t>
                </a:r>
                <a:r>
                  <a:rPr lang="zh-CN" altLang="en-US" b="0" i="0" dirty="0">
                    <a:solidFill>
                      <a:srgbClr val="000000"/>
                    </a:solidFill>
                    <a:effectLst/>
                    <a:latin typeface="微软雅黑" panose="020B0503020204020204" pitchFamily="34" charset="-122"/>
                    <a:ea typeface="微软雅黑" panose="020B0503020204020204" pitchFamily="34" charset="-122"/>
                  </a:rPr>
                  <a:t>表示客户端</a:t>
                </a:r>
                <a:r>
                  <a:rPr lang="en-US" altLang="zh-CN" b="0" i="0" dirty="0" err="1">
                    <a:solidFill>
                      <a:srgbClr val="000000"/>
                    </a:solidFill>
                    <a:effectLst/>
                    <a:latin typeface="微软雅黑" panose="020B0503020204020204" pitchFamily="34" charset="-122"/>
                    <a:ea typeface="微软雅黑" panose="020B0503020204020204" pitchFamily="34" charset="-122"/>
                  </a:rPr>
                  <a:t>ui</a:t>
                </a:r>
                <a:r>
                  <a:rPr lang="zh-CN" altLang="en-US" b="0" i="0" dirty="0">
                    <a:solidFill>
                      <a:srgbClr val="000000"/>
                    </a:solidFill>
                    <a:effectLst/>
                    <a:latin typeface="微软雅黑" panose="020B0503020204020204" pitchFamily="34" charset="-122"/>
                    <a:ea typeface="微软雅黑" panose="020B0503020204020204" pitchFamily="34" charset="-122"/>
                  </a:rPr>
                  <a:t>在第</a:t>
                </a:r>
                <a:r>
                  <a:rPr lang="en-US" altLang="zh-CN" b="0" i="0" dirty="0">
                    <a:solidFill>
                      <a:srgbClr val="000000"/>
                    </a:solidFill>
                    <a:effectLst/>
                    <a:latin typeface="微软雅黑" panose="020B0503020204020204" pitchFamily="34" charset="-122"/>
                    <a:ea typeface="微软雅黑" panose="020B0503020204020204" pitchFamily="34" charset="-122"/>
                  </a:rPr>
                  <a:t>E</a:t>
                </a:r>
                <a:r>
                  <a:rPr lang="zh-CN" altLang="en-US" b="0" i="0" dirty="0">
                    <a:solidFill>
                      <a:srgbClr val="000000"/>
                    </a:solidFill>
                    <a:effectLst/>
                    <a:latin typeface="微软雅黑" panose="020B0503020204020204" pitchFamily="34" charset="-122"/>
                    <a:ea typeface="微软雅黑" panose="020B0503020204020204" pitchFamily="34" charset="-122"/>
                  </a:rPr>
                  <a:t>次训练之后的模型参数</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kumimoji="1"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全局模型聚合</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如图所示，在时刻</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，即将进入窗口的客户端</a:t>
                </a:r>
                <a:r>
                  <a:rPr lang="en-US" altLang="zh-CN" b="0" i="0" dirty="0" err="1">
                    <a:solidFill>
                      <a:srgbClr val="000000"/>
                    </a:solidFill>
                    <a:effectLst/>
                    <a:latin typeface="微软雅黑" panose="020B0503020204020204" pitchFamily="34" charset="-122"/>
                    <a:ea typeface="微软雅黑" panose="020B0503020204020204" pitchFamily="34" charset="-122"/>
                  </a:rPr>
                  <a:t>ui</a:t>
                </a:r>
                <a:r>
                  <a:rPr lang="zh-CN" altLang="en-US" b="0" i="0" dirty="0">
                    <a:solidFill>
                      <a:srgbClr val="000000"/>
                    </a:solidFill>
                    <a:effectLst/>
                    <a:latin typeface="微软雅黑" panose="020B0503020204020204" pitchFamily="34" charset="-122"/>
                    <a:ea typeface="微软雅黑" panose="020B0503020204020204" pitchFamily="34" charset="-122"/>
                  </a:rPr>
                  <a:t>完成了它的训练，并将本地模型发送到服务器，在服务器上，它与来自聚合服务器窗口内的其他客户端的模型进行聚合。全局模型图</a:t>
                </a:r>
                <a:r>
                  <a:rPr lang="en-US" altLang="zh-CN" b="0" i="0" dirty="0">
                    <a:solidFill>
                      <a:srgbClr val="000000"/>
                    </a:solidFill>
                    <a:effectLst/>
                    <a:latin typeface="微软雅黑" panose="020B0503020204020204" pitchFamily="34" charset="-122"/>
                    <a:ea typeface="微软雅黑" panose="020B0503020204020204" pitchFamily="34"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r>
                  <a:rPr lang="zh-CN" altLang="en-US" b="1" i="0" dirty="0">
                    <a:solidFill>
                      <a:srgbClr val="000000"/>
                    </a:solidFill>
                    <a:effectLst/>
                    <a:latin typeface="微软雅黑" panose="020B0503020204020204" pitchFamily="34" charset="-122"/>
                    <a:ea typeface="微软雅黑" panose="020B0503020204020204" pitchFamily="34" charset="-122"/>
                  </a:rPr>
                  <a:t>全局模型</a:t>
                </a:r>
                <a:r>
                  <a:rPr lang="zh-CN" altLang="en-US" b="1" dirty="0">
                    <a:solidFill>
                      <a:srgbClr val="000000"/>
                    </a:solidFill>
                    <a:latin typeface="微软雅黑" panose="020B0503020204020204" pitchFamily="34" charset="-122"/>
                    <a:ea typeface="微软雅黑" panose="020B0503020204020204" pitchFamily="34" charset="-122"/>
                  </a:rPr>
                  <a:t>下发</a:t>
                </a:r>
                <a:r>
                  <a:rPr lang="en-US" altLang="zh-CN" b="1"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将全局模型发送给即将离开滑动窗口的客户端 </a:t>
                </a:r>
                <a14:m>
                  <m:oMath xmlns:m="http://schemas.openxmlformats.org/officeDocument/2006/math">
                    <m:sSub>
                      <m:sSubPr>
                        <m:ctrlPr>
                          <a:rPr lang="en-US" altLang="zh-CN" b="0" i="1" smtClean="0">
                            <a:solidFill>
                              <a:srgbClr val="000000"/>
                            </a:solidFill>
                            <a:effectLst/>
                            <a:latin typeface="Cambria Math" panose="02040503050406030204" pitchFamily="18" charset="0"/>
                          </a:rPr>
                        </m:ctrlPr>
                      </m:sSubPr>
                      <m:e>
                        <m:r>
                          <a:rPr lang="en-US" altLang="zh-CN" b="0" i="0" smtClean="0">
                            <a:solidFill>
                              <a:srgbClr val="000000"/>
                            </a:solidFill>
                            <a:effectLst/>
                            <a:latin typeface="Cambria Math" panose="02040503050406030204" pitchFamily="18" charset="0"/>
                          </a:rPr>
                          <m:t>𝑢</m:t>
                        </m:r>
                      </m:e>
                      <m:sub>
                        <m:r>
                          <a:rPr lang="en-US" altLang="zh-CN" b="0" i="0" smtClean="0">
                            <a:solidFill>
                              <a:srgbClr val="000000"/>
                            </a:solidFill>
                            <a:effectLst/>
                            <a:latin typeface="Cambria Math" panose="02040503050406030204" pitchFamily="18" charset="0"/>
                          </a:rPr>
                          <m:t>𝑗</m:t>
                        </m:r>
                      </m:sub>
                    </m:sSub>
                    <m:r>
                      <a:rPr lang="en-US" altLang="zh-CN" b="0" i="0" smtClean="0">
                        <a:solidFill>
                          <a:srgbClr val="000000"/>
                        </a:solidFill>
                        <a:effectLst/>
                        <a:latin typeface="Cambria Math" panose="02040503050406030204" pitchFamily="18" charset="0"/>
                      </a:rPr>
                      <m:t> </m:t>
                    </m:r>
                  </m:oMath>
                </a14:m>
                <a:r>
                  <a:rPr lang="zh-CN" altLang="en-US" b="0" i="0" dirty="0">
                    <a:solidFill>
                      <a:srgbClr val="000000"/>
                    </a:solidFill>
                    <a:effectLst/>
                    <a:latin typeface="微软雅黑" panose="020B0503020204020204" pitchFamily="34" charset="-122"/>
                    <a:ea typeface="微软雅黑" panose="020B0503020204020204" pitchFamily="34" charset="-122"/>
                  </a:rPr>
                  <a:t> ，更新后的模型为</a:t>
                </a:r>
                <a:r>
                  <a:rPr lang="en-US" altLang="zh-CN" b="0" i="0" dirty="0">
                    <a:solidFill>
                      <a:srgbClr val="000000"/>
                    </a:solidFill>
                    <a:effectLst/>
                    <a:latin typeface="微软雅黑" panose="020B0503020204020204" pitchFamily="34" charset="-122"/>
                    <a:ea typeface="微软雅黑" panose="020B0503020204020204" pitchFamily="34" charset="-122"/>
                  </a:rPr>
                  <a:t>:</a:t>
                </a:r>
              </a:p>
              <a:p>
                <a:endParaRPr kumimoji="1" lang="zh-CN" altLang="en-US" b="0" dirty="0"/>
              </a:p>
            </p:txBody>
          </p:sp>
        </mc:Choice>
        <mc:Fallback xmlns="">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每个客户端</a:t>
                </a:r>
                <a:r>
                  <a:rPr lang="en-US" altLang="zh-CN" b="0" i="0" dirty="0" err="1">
                    <a:solidFill>
                      <a:srgbClr val="000000"/>
                    </a:solidFill>
                    <a:effectLst/>
                    <a:latin typeface="微软雅黑" panose="020B0503020204020204" pitchFamily="34" charset="-122"/>
                    <a:ea typeface="微软雅黑" panose="020B0503020204020204" pitchFamily="34" charset="-122"/>
                  </a:rPr>
                  <a:t>ui</a:t>
                </a:r>
                <a:r>
                  <a:rPr lang="zh-CN" altLang="en-US" b="0" i="0" dirty="0">
                    <a:solidFill>
                      <a:srgbClr val="000000"/>
                    </a:solidFill>
                    <a:effectLst/>
                    <a:latin typeface="微软雅黑" panose="020B0503020204020204" pitchFamily="34" charset="-122"/>
                    <a:ea typeface="微软雅黑" panose="020B0503020204020204" pitchFamily="34" charset="-122"/>
                  </a:rPr>
                  <a:t>执行</a:t>
                </a:r>
                <a:r>
                  <a:rPr lang="en-US" altLang="zh-CN" b="0" i="0" dirty="0">
                    <a:solidFill>
                      <a:srgbClr val="000000"/>
                    </a:solidFill>
                    <a:effectLst/>
                    <a:latin typeface="微软雅黑" panose="020B0503020204020204" pitchFamily="34" charset="-122"/>
                    <a:ea typeface="微软雅黑" panose="020B0503020204020204" pitchFamily="34" charset="-122"/>
                  </a:rPr>
                  <a:t>E</a:t>
                </a:r>
                <a:r>
                  <a:rPr lang="zh-CN" altLang="en-US" b="0" i="0" dirty="0">
                    <a:solidFill>
                      <a:srgbClr val="000000"/>
                    </a:solidFill>
                    <a:effectLst/>
                    <a:latin typeface="微软雅黑" panose="020B0503020204020204" pitchFamily="34" charset="-122"/>
                    <a:ea typeface="微软雅黑" panose="020B0503020204020204" pitchFamily="34" charset="-122"/>
                  </a:rPr>
                  <a:t>次局部训练，在每轮</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更新其模型参数。其中，</a:t>
                </a:r>
                <a:r>
                  <a:rPr lang="en-US" altLang="zh-CN" b="0" i="0" dirty="0">
                    <a:solidFill>
                      <a:srgbClr val="000000"/>
                    </a:solidFill>
                    <a:effectLst/>
                    <a:latin typeface="微软雅黑" panose="020B0503020204020204" pitchFamily="34" charset="-122"/>
                    <a:ea typeface="微软雅黑" panose="020B0503020204020204" pitchFamily="34" charset="-122"/>
                  </a:rPr>
                  <a:t>w(t, E)n</a:t>
                </a:r>
                <a:r>
                  <a:rPr lang="zh-CN" altLang="en-US" b="0" i="0" dirty="0">
                    <a:solidFill>
                      <a:srgbClr val="000000"/>
                    </a:solidFill>
                    <a:effectLst/>
                    <a:latin typeface="微软雅黑" panose="020B0503020204020204" pitchFamily="34" charset="-122"/>
                    <a:ea typeface="微软雅黑" panose="020B0503020204020204" pitchFamily="34" charset="-122"/>
                  </a:rPr>
                  <a:t>表示客户端</a:t>
                </a:r>
                <a:r>
                  <a:rPr lang="en-US" altLang="zh-CN" b="0" i="0" dirty="0" err="1">
                    <a:solidFill>
                      <a:srgbClr val="000000"/>
                    </a:solidFill>
                    <a:effectLst/>
                    <a:latin typeface="微软雅黑" panose="020B0503020204020204" pitchFamily="34" charset="-122"/>
                    <a:ea typeface="微软雅黑" panose="020B0503020204020204" pitchFamily="34" charset="-122"/>
                  </a:rPr>
                  <a:t>ui</a:t>
                </a:r>
                <a:r>
                  <a:rPr lang="zh-CN" altLang="en-US" b="0" i="0" dirty="0">
                    <a:solidFill>
                      <a:srgbClr val="000000"/>
                    </a:solidFill>
                    <a:effectLst/>
                    <a:latin typeface="微软雅黑" panose="020B0503020204020204" pitchFamily="34" charset="-122"/>
                    <a:ea typeface="微软雅黑" panose="020B0503020204020204" pitchFamily="34" charset="-122"/>
                  </a:rPr>
                  <a:t>在第</a:t>
                </a:r>
                <a:r>
                  <a:rPr lang="en-US" altLang="zh-CN" b="0" i="0" dirty="0">
                    <a:solidFill>
                      <a:srgbClr val="000000"/>
                    </a:solidFill>
                    <a:effectLst/>
                    <a:latin typeface="微软雅黑" panose="020B0503020204020204" pitchFamily="34" charset="-122"/>
                    <a:ea typeface="微软雅黑" panose="020B0503020204020204" pitchFamily="34" charset="-122"/>
                  </a:rPr>
                  <a:t>E</a:t>
                </a:r>
                <a:r>
                  <a:rPr lang="zh-CN" altLang="en-US" b="0" i="0" dirty="0">
                    <a:solidFill>
                      <a:srgbClr val="000000"/>
                    </a:solidFill>
                    <a:effectLst/>
                    <a:latin typeface="微软雅黑" panose="020B0503020204020204" pitchFamily="34" charset="-122"/>
                    <a:ea typeface="微软雅黑" panose="020B0503020204020204" pitchFamily="34" charset="-122"/>
                  </a:rPr>
                  <a:t>次训练之后的模型参数</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kumimoji="1"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全局模型聚合</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如图所示，在时刻</a:t>
                </a:r>
                <a:r>
                  <a:rPr lang="en-US" altLang="zh-CN" b="0" i="0" dirty="0">
                    <a:solidFill>
                      <a:srgbClr val="000000"/>
                    </a:solidFill>
                    <a:effectLst/>
                    <a:latin typeface="微软雅黑" panose="020B0503020204020204" pitchFamily="34" charset="-122"/>
                    <a:ea typeface="微软雅黑" panose="020B0503020204020204" pitchFamily="34" charset="-122"/>
                  </a:rPr>
                  <a:t>t</a:t>
                </a:r>
                <a:r>
                  <a:rPr lang="zh-CN" altLang="en-US" b="0" i="0" dirty="0">
                    <a:solidFill>
                      <a:srgbClr val="000000"/>
                    </a:solidFill>
                    <a:effectLst/>
                    <a:latin typeface="微软雅黑" panose="020B0503020204020204" pitchFamily="34" charset="-122"/>
                    <a:ea typeface="微软雅黑" panose="020B0503020204020204" pitchFamily="34" charset="-122"/>
                  </a:rPr>
                  <a:t>，即将进入窗口的客户端</a:t>
                </a:r>
                <a:r>
                  <a:rPr lang="en-US" altLang="zh-CN" b="0" i="0" dirty="0" err="1">
                    <a:solidFill>
                      <a:srgbClr val="000000"/>
                    </a:solidFill>
                    <a:effectLst/>
                    <a:latin typeface="微软雅黑" panose="020B0503020204020204" pitchFamily="34" charset="-122"/>
                    <a:ea typeface="微软雅黑" panose="020B0503020204020204" pitchFamily="34" charset="-122"/>
                  </a:rPr>
                  <a:t>ui</a:t>
                </a:r>
                <a:r>
                  <a:rPr lang="zh-CN" altLang="en-US" b="0" i="0" dirty="0">
                    <a:solidFill>
                      <a:srgbClr val="000000"/>
                    </a:solidFill>
                    <a:effectLst/>
                    <a:latin typeface="微软雅黑" panose="020B0503020204020204" pitchFamily="34" charset="-122"/>
                    <a:ea typeface="微软雅黑" panose="020B0503020204020204" pitchFamily="34" charset="-122"/>
                  </a:rPr>
                  <a:t>完成了它的训练，并将本地模型发送到服务器，在服务器上，它与来自聚合服务器窗口内的其他客户端的模型进行聚合。全局模型图</a:t>
                </a:r>
                <a:r>
                  <a:rPr lang="en-US" altLang="zh-CN" b="0" i="0" dirty="0">
                    <a:solidFill>
                      <a:srgbClr val="000000"/>
                    </a:solidFill>
                    <a:effectLst/>
                    <a:latin typeface="微软雅黑" panose="020B0503020204020204" pitchFamily="34" charset="-122"/>
                    <a:ea typeface="微软雅黑" panose="020B0503020204020204" pitchFamily="34"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r>
                  <a:rPr lang="zh-CN" altLang="en-US" b="1" i="0" dirty="0">
                    <a:solidFill>
                      <a:srgbClr val="000000"/>
                    </a:solidFill>
                    <a:effectLst/>
                    <a:latin typeface="微软雅黑" panose="020B0503020204020204" pitchFamily="34" charset="-122"/>
                    <a:ea typeface="微软雅黑" panose="020B0503020204020204" pitchFamily="34" charset="-122"/>
                  </a:rPr>
                  <a:t>全局模型</a:t>
                </a:r>
                <a:r>
                  <a:rPr lang="zh-CN" altLang="en-US" b="1" dirty="0">
                    <a:solidFill>
                      <a:srgbClr val="000000"/>
                    </a:solidFill>
                    <a:latin typeface="微软雅黑" panose="020B0503020204020204" pitchFamily="34" charset="-122"/>
                    <a:ea typeface="微软雅黑" panose="020B0503020204020204" pitchFamily="34" charset="-122"/>
                  </a:rPr>
                  <a:t>下发</a:t>
                </a:r>
                <a:r>
                  <a:rPr lang="en-US" altLang="zh-CN" b="1"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将全局模型发送给即将离开滑动窗口的客户端 </a:t>
                </a:r>
                <a:r>
                  <a:rPr lang="en-US" altLang="zh-CN" b="0" i="0">
                    <a:solidFill>
                      <a:srgbClr val="000000"/>
                    </a:solidFill>
                    <a:effectLst/>
                    <a:latin typeface="Cambria Math" panose="02040503050406030204" pitchFamily="18" charset="0"/>
                  </a:rPr>
                  <a:t>𝑢_𝑗  </a:t>
                </a:r>
                <a:r>
                  <a:rPr lang="zh-CN" altLang="en-US" b="0" i="0" dirty="0">
                    <a:solidFill>
                      <a:srgbClr val="000000"/>
                    </a:solidFill>
                    <a:effectLst/>
                    <a:latin typeface="微软雅黑" panose="020B0503020204020204" pitchFamily="34" charset="-122"/>
                    <a:ea typeface="微软雅黑" panose="020B0503020204020204" pitchFamily="34" charset="-122"/>
                  </a:rPr>
                  <a:t> ，更新后的模型为</a:t>
                </a:r>
                <a:r>
                  <a:rPr lang="en-US" altLang="zh-CN" b="0" i="0" dirty="0">
                    <a:solidFill>
                      <a:srgbClr val="000000"/>
                    </a:solidFill>
                    <a:effectLst/>
                    <a:latin typeface="微软雅黑" panose="020B0503020204020204" pitchFamily="34" charset="-122"/>
                    <a:ea typeface="微软雅黑" panose="020B0503020204020204" pitchFamily="34" charset="-122"/>
                  </a:rPr>
                  <a:t>:</a:t>
                </a:r>
              </a:p>
              <a:p>
                <a:endParaRPr kumimoji="1" lang="zh-CN" altLang="en-US" b="0" dirty="0"/>
              </a:p>
            </p:txBody>
          </p:sp>
        </mc:Fallback>
      </mc:AlternateContent>
      <p:sp>
        <p:nvSpPr>
          <p:cNvPr id="4" name="灯片编号占位符 3"/>
          <p:cNvSpPr>
            <a:spLocks noGrp="1"/>
          </p:cNvSpPr>
          <p:nvPr>
            <p:ph type="sldNum" sz="quarter" idx="5"/>
          </p:nvPr>
        </p:nvSpPr>
        <p:spPr/>
        <p:txBody>
          <a:bodyPr/>
          <a:lstStyle/>
          <a:p>
            <a:fld id="{A94A7046-F370-CA44-A09C-93B5FDE04322}" type="slidenum">
              <a:rPr kumimoji="1" lang="zh-CN" altLang="en-US" smtClean="0"/>
              <a:t>13</a:t>
            </a:fld>
            <a:endParaRPr kumimoji="1" lang="zh-CN" altLang="en-US"/>
          </a:p>
        </p:txBody>
      </p:sp>
    </p:spTree>
    <p:extLst>
      <p:ext uri="{BB962C8B-B14F-4D97-AF65-F5344CB8AC3E}">
        <p14:creationId xmlns:p14="http://schemas.microsoft.com/office/powerpoint/2010/main" val="96643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我们提出的方案在一个联邦学习系统中进行了评估，该系统在</a:t>
            </a:r>
            <a:r>
              <a:rPr lang="en-US" altLang="zh-CN" b="0" i="0" dirty="0" err="1">
                <a:solidFill>
                  <a:srgbClr val="000000"/>
                </a:solidFill>
                <a:effectLst/>
                <a:latin typeface="微软雅黑" panose="020B0503020204020204" pitchFamily="34" charset="-122"/>
                <a:ea typeface="微软雅黑" panose="020B0503020204020204" pitchFamily="34" charset="-122"/>
              </a:rPr>
              <a:t>WiFi</a:t>
            </a:r>
            <a:r>
              <a:rPr lang="zh-CN" altLang="en-US" b="0" i="0" dirty="0">
                <a:solidFill>
                  <a:srgbClr val="000000"/>
                </a:solidFill>
                <a:effectLst/>
                <a:latin typeface="微软雅黑" panose="020B0503020204020204" pitchFamily="34" charset="-122"/>
                <a:ea typeface="微软雅黑" panose="020B0503020204020204" pitchFamily="34" charset="-122"/>
              </a:rPr>
              <a:t>网络下建立了五个客户端，用于图像分类任务。实验使用了广泛使用的</a:t>
            </a:r>
            <a:r>
              <a:rPr lang="en-US" altLang="zh-CN" b="0" i="0" dirty="0">
                <a:solidFill>
                  <a:srgbClr val="000000"/>
                </a:solidFill>
                <a:effectLst/>
                <a:latin typeface="微软雅黑" panose="020B0503020204020204" pitchFamily="34" charset="-122"/>
                <a:ea typeface="微软雅黑" panose="020B0503020204020204" pitchFamily="34" charset="-122"/>
              </a:rPr>
              <a:t>MNIST[10]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CIFAR10[11]</a:t>
            </a:r>
            <a:r>
              <a:rPr lang="zh-CN" altLang="en-US" b="0" i="0" dirty="0">
                <a:solidFill>
                  <a:srgbClr val="000000"/>
                </a:solidFill>
                <a:effectLst/>
                <a:latin typeface="微软雅黑" panose="020B0503020204020204" pitchFamily="34" charset="-122"/>
                <a:ea typeface="微软雅黑" panose="020B0503020204020204" pitchFamily="34" charset="-122"/>
              </a:rPr>
              <a:t>数据集。此外，使用</a:t>
            </a:r>
            <a:r>
              <a:rPr lang="en-US" altLang="zh-CN" b="0" i="0" dirty="0">
                <a:solidFill>
                  <a:srgbClr val="000000"/>
                </a:solidFill>
                <a:effectLst/>
                <a:latin typeface="微软雅黑" panose="020B0503020204020204" pitchFamily="34" charset="-122"/>
                <a:ea typeface="微软雅黑" panose="020B0503020204020204" pitchFamily="34" charset="-122"/>
              </a:rPr>
              <a:t>IID</a:t>
            </a:r>
            <a:r>
              <a:rPr lang="zh-CN" altLang="en-US" b="0" i="0" dirty="0">
                <a:solidFill>
                  <a:srgbClr val="000000"/>
                </a:solidFill>
                <a:effectLst/>
                <a:latin typeface="微软雅黑" panose="020B0503020204020204" pitchFamily="34" charset="-122"/>
                <a:ea typeface="微软雅黑" panose="020B0503020204020204" pitchFamily="34" charset="-122"/>
              </a:rPr>
              <a:t>和非</a:t>
            </a:r>
            <a:r>
              <a:rPr lang="en-US" altLang="zh-CN" b="0" i="0" dirty="0">
                <a:solidFill>
                  <a:srgbClr val="000000"/>
                </a:solidFill>
                <a:effectLst/>
                <a:latin typeface="微软雅黑" panose="020B0503020204020204" pitchFamily="34" charset="-122"/>
                <a:ea typeface="微软雅黑" panose="020B0503020204020204" pitchFamily="34" charset="-122"/>
              </a:rPr>
              <a:t>IID</a:t>
            </a:r>
            <a:r>
              <a:rPr lang="zh-CN" altLang="en-US" b="0" i="0" dirty="0">
                <a:solidFill>
                  <a:srgbClr val="000000"/>
                </a:solidFill>
                <a:effectLst/>
                <a:latin typeface="微软雅黑" panose="020B0503020204020204" pitchFamily="34" charset="-122"/>
                <a:ea typeface="微软雅黑" panose="020B0503020204020204" pitchFamily="34" charset="-122"/>
              </a:rPr>
              <a:t>数据进行了实验。特别是，</a:t>
            </a:r>
            <a:r>
              <a:rPr lang="en-US" altLang="zh-CN" b="0" i="0" dirty="0">
                <a:solidFill>
                  <a:srgbClr val="000000"/>
                </a:solidFill>
                <a:effectLst/>
                <a:latin typeface="微软雅黑" panose="020B0503020204020204" pitchFamily="34" charset="-122"/>
                <a:ea typeface="微软雅黑" panose="020B0503020204020204" pitchFamily="34" charset="-122"/>
              </a:rPr>
              <a:t>Non-IID</a:t>
            </a:r>
            <a:r>
              <a:rPr lang="zh-CN" altLang="en-US" b="0" i="0" dirty="0">
                <a:solidFill>
                  <a:srgbClr val="000000"/>
                </a:solidFill>
                <a:effectLst/>
                <a:latin typeface="微软雅黑" panose="020B0503020204020204" pitchFamily="34" charset="-122"/>
                <a:ea typeface="微软雅黑" panose="020B0503020204020204" pitchFamily="34" charset="-122"/>
              </a:rPr>
              <a:t>数据集是通过为每个客户机分配仅由两个类别组成的数据子集来创建的。我们提出的方案的性能在一系列神经网络架构中进行了仔细的审查，包括卷积神经网络</a:t>
            </a:r>
            <a:r>
              <a:rPr lang="en-US" altLang="zh-CN" b="0" i="0" dirty="0">
                <a:solidFill>
                  <a:srgbClr val="000000"/>
                </a:solidFill>
                <a:effectLst/>
                <a:latin typeface="微软雅黑" panose="020B0503020204020204" pitchFamily="34" charset="-122"/>
                <a:ea typeface="微软雅黑" panose="020B0503020204020204" pitchFamily="34" charset="-122"/>
              </a:rPr>
              <a:t>[12]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ResNet-18[13]</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LeNet-5[10]</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VGG16[14]</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en-US" altLang="zh-CN" b="0" i="0" dirty="0" err="1">
                <a:solidFill>
                  <a:srgbClr val="000000"/>
                </a:solidFill>
                <a:effectLst/>
                <a:latin typeface="微软雅黑" panose="020B0503020204020204" pitchFamily="34" charset="-122"/>
                <a:ea typeface="微软雅黑" panose="020B0503020204020204" pitchFamily="34" charset="-122"/>
              </a:rPr>
              <a:t>WiFi</a:t>
            </a:r>
            <a:r>
              <a:rPr lang="zh-CN" altLang="en-US" b="0" i="0" dirty="0">
                <a:solidFill>
                  <a:srgbClr val="000000"/>
                </a:solidFill>
                <a:effectLst/>
                <a:latin typeface="微软雅黑" panose="020B0503020204020204" pitchFamily="34" charset="-122"/>
                <a:ea typeface="微软雅黑" panose="020B0503020204020204" pitchFamily="34" charset="-122"/>
              </a:rPr>
              <a:t>网络设置</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我们设置了一个场景，其中五个客户端在争夺通过</a:t>
            </a:r>
            <a:r>
              <a:rPr lang="en-US" altLang="zh-CN" b="0" i="0" dirty="0" err="1">
                <a:solidFill>
                  <a:srgbClr val="000000"/>
                </a:solidFill>
                <a:effectLst/>
                <a:latin typeface="微软雅黑" panose="020B0503020204020204" pitchFamily="34" charset="-122"/>
                <a:ea typeface="微软雅黑" panose="020B0503020204020204" pitchFamily="34" charset="-122"/>
              </a:rPr>
              <a:t>WiFi</a:t>
            </a:r>
            <a:r>
              <a:rPr lang="zh-CN" altLang="en-US" b="0" i="0" dirty="0">
                <a:solidFill>
                  <a:srgbClr val="000000"/>
                </a:solidFill>
                <a:effectLst/>
                <a:latin typeface="微软雅黑" panose="020B0503020204020204" pitchFamily="34" charset="-122"/>
                <a:ea typeface="微软雅黑" panose="020B0503020204020204" pitchFamily="34" charset="-122"/>
              </a:rPr>
              <a:t>网络上传</a:t>
            </a:r>
            <a:r>
              <a:rPr lang="en-US" altLang="zh-CN" b="0" i="0" dirty="0">
                <a:solidFill>
                  <a:srgbClr val="000000"/>
                </a:solidFill>
                <a:effectLst/>
                <a:latin typeface="微软雅黑" panose="020B0503020204020204" pitchFamily="34" charset="-122"/>
                <a:ea typeface="微软雅黑" panose="020B0503020204020204" pitchFamily="34" charset="-122"/>
              </a:rPr>
              <a:t>ResNet-18</a:t>
            </a:r>
            <a:r>
              <a:rPr lang="zh-CN" altLang="en-US" b="0" i="0" dirty="0">
                <a:solidFill>
                  <a:srgbClr val="000000"/>
                </a:solidFill>
                <a:effectLst/>
                <a:latin typeface="微软雅黑" panose="020B0503020204020204" pitchFamily="34" charset="-122"/>
                <a:ea typeface="微软雅黑" panose="020B0503020204020204" pitchFamily="34" charset="-122"/>
              </a:rPr>
              <a:t>模型参数。我们将客户端和</a:t>
            </a:r>
            <a:r>
              <a:rPr lang="en-US" altLang="zh-CN" b="0" i="0" dirty="0">
                <a:solidFill>
                  <a:srgbClr val="000000"/>
                </a:solidFill>
                <a:effectLst/>
                <a:latin typeface="微软雅黑" panose="020B0503020204020204" pitchFamily="34" charset="-122"/>
                <a:ea typeface="微软雅黑" panose="020B0503020204020204" pitchFamily="34" charset="-122"/>
              </a:rPr>
              <a:t>AP</a:t>
            </a:r>
            <a:r>
              <a:rPr lang="zh-CN" altLang="en-US" b="0" i="0" dirty="0">
                <a:solidFill>
                  <a:srgbClr val="000000"/>
                </a:solidFill>
                <a:effectLst/>
                <a:latin typeface="微软雅黑" panose="020B0503020204020204" pitchFamily="34" charset="-122"/>
                <a:ea typeface="微软雅黑" panose="020B0503020204020204" pitchFamily="34" charset="-122"/>
              </a:rPr>
              <a:t>之间的通信带宽配置为</a:t>
            </a:r>
            <a:r>
              <a:rPr lang="en-US" altLang="zh-CN" b="0" i="0" dirty="0">
                <a:solidFill>
                  <a:srgbClr val="000000"/>
                </a:solidFill>
                <a:effectLst/>
                <a:latin typeface="微软雅黑" panose="020B0503020204020204" pitchFamily="34" charset="-122"/>
                <a:ea typeface="微软雅黑" panose="020B0503020204020204" pitchFamily="34" charset="-122"/>
              </a:rPr>
              <a:t>100mbps</a:t>
            </a:r>
            <a:r>
              <a:rPr lang="zh-CN" altLang="en-US" b="0" i="0" dirty="0">
                <a:solidFill>
                  <a:srgbClr val="000000"/>
                </a:solidFill>
                <a:effectLst/>
                <a:latin typeface="微软雅黑" panose="020B0503020204020204" pitchFamily="34" charset="-122"/>
                <a:ea typeface="微软雅黑" panose="020B0503020204020204" pitchFamily="34" charset="-122"/>
              </a:rPr>
              <a:t>。额外的仿真参数如表</a:t>
            </a:r>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所示。在假设每个客户端都以相同的频率传输设置独立训练</a:t>
            </a:r>
            <a:r>
              <a:rPr lang="en-US" altLang="zh-CN" b="0" i="0" dirty="0">
                <a:solidFill>
                  <a:srgbClr val="000000"/>
                </a:solidFill>
                <a:effectLst/>
                <a:latin typeface="微软雅黑" panose="020B0503020204020204" pitchFamily="34" charset="-122"/>
                <a:ea typeface="微软雅黑" panose="020B0503020204020204" pitchFamily="34" charset="-122"/>
              </a:rPr>
              <a:t>ResNet-18</a:t>
            </a:r>
            <a:r>
              <a:rPr lang="zh-CN" altLang="en-US" b="0" i="0" dirty="0">
                <a:solidFill>
                  <a:srgbClr val="000000"/>
                </a:solidFill>
                <a:effectLst/>
                <a:latin typeface="微软雅黑" panose="020B0503020204020204" pitchFamily="34" charset="-122"/>
                <a:ea typeface="微软雅黑" panose="020B0503020204020204" pitchFamily="34" charset="-122"/>
              </a:rPr>
              <a:t>模型的情况下，我们模拟了</a:t>
            </a:r>
            <a:r>
              <a:rPr lang="en-US" altLang="zh-CN" b="0" i="0" dirty="0">
                <a:solidFill>
                  <a:srgbClr val="000000"/>
                </a:solidFill>
                <a:effectLst/>
                <a:latin typeface="微软雅黑" panose="020B0503020204020204" pitchFamily="34" charset="-122"/>
                <a:ea typeface="微软雅黑" panose="020B0503020204020204" pitchFamily="34" charset="-122"/>
              </a:rPr>
              <a:t>CSMA/CA</a:t>
            </a:r>
            <a:r>
              <a:rPr lang="zh-CN" altLang="en-US" b="0" i="0" dirty="0">
                <a:solidFill>
                  <a:srgbClr val="000000"/>
                </a:solidFill>
                <a:effectLst/>
                <a:latin typeface="微软雅黑" panose="020B0503020204020204" pitchFamily="34" charset="-122"/>
                <a:ea typeface="微软雅黑" panose="020B0503020204020204" pitchFamily="34" charset="-122"/>
              </a:rPr>
              <a:t>协议在分组传输阶段的运行动态。</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此外，我们引入了一个全局时间轴，仔细记录数据包传输的开始和结束，从而量化所有客户端完成完整模型参数传输周期所需的总时间。</a:t>
            </a:r>
          </a:p>
          <a:p>
            <a:endParaRPr kumimoji="1" lang="zh-CN" altLang="en-US"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14</a:t>
            </a:fld>
            <a:endParaRPr kumimoji="1" lang="zh-CN" altLang="en-US"/>
          </a:p>
        </p:txBody>
      </p:sp>
    </p:spTree>
    <p:extLst>
      <p:ext uri="{BB962C8B-B14F-4D97-AF65-F5344CB8AC3E}">
        <p14:creationId xmlns:p14="http://schemas.microsoft.com/office/powerpoint/2010/main" val="739422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本实验评估了</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在仿真环境下的收敛性能，以及窗口大小对模型精度的影响。</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本实验旨在验证</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的收敛能力，并以</a:t>
            </a:r>
            <a:r>
              <a:rPr lang="en-US" altLang="zh-CN" b="0" i="0" dirty="0">
                <a:solidFill>
                  <a:srgbClr val="000000"/>
                </a:solidFill>
                <a:effectLst/>
                <a:latin typeface="微软雅黑" panose="020B0503020204020204" pitchFamily="34" charset="-122"/>
                <a:ea typeface="微软雅黑" panose="020B0503020204020204" pitchFamily="34" charset="-122"/>
              </a:rPr>
              <a:t>vanilla FL</a:t>
            </a:r>
            <a:r>
              <a:rPr lang="zh-CN" altLang="en-US" b="0" i="0" dirty="0">
                <a:solidFill>
                  <a:srgbClr val="000000"/>
                </a:solidFill>
                <a:effectLst/>
                <a:latin typeface="微软雅黑" panose="020B0503020204020204" pitchFamily="34" charset="-122"/>
                <a:ea typeface="微软雅黑" panose="020B0503020204020204" pitchFamily="34" charset="-122"/>
              </a:rPr>
              <a:t>为基准进行比较。如图所示，经过相同通信轮数的比较，</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CIFAR10 (IID)</a:t>
            </a:r>
            <a:r>
              <a:rPr lang="zh-CN" altLang="en-US" b="0" i="0" dirty="0">
                <a:solidFill>
                  <a:srgbClr val="000000"/>
                </a:solidFill>
                <a:effectLst/>
                <a:latin typeface="微软雅黑" panose="020B0503020204020204" pitchFamily="34" charset="-122"/>
                <a:ea typeface="微软雅黑" panose="020B0503020204020204" pitchFamily="34" charset="-122"/>
              </a:rPr>
              <a:t>数据集上窗口大小</a:t>
            </a:r>
            <a:r>
              <a:rPr lang="en-US" altLang="zh-CN" b="0" i="0" dirty="0">
                <a:solidFill>
                  <a:srgbClr val="000000"/>
                </a:solidFill>
                <a:effectLst/>
                <a:latin typeface="微软雅黑" panose="020B0503020204020204" pitchFamily="34" charset="-122"/>
                <a:ea typeface="微软雅黑" panose="020B0503020204020204" pitchFamily="34" charset="-122"/>
              </a:rPr>
              <a:t>W = 2</a:t>
            </a:r>
            <a:r>
              <a:rPr lang="zh-CN" altLang="en-US" b="0" i="0" dirty="0">
                <a:solidFill>
                  <a:srgbClr val="000000"/>
                </a:solidFill>
                <a:effectLst/>
                <a:latin typeface="微软雅黑" panose="020B0503020204020204" pitchFamily="34" charset="-122"/>
                <a:ea typeface="微软雅黑" panose="020B0503020204020204" pitchFamily="34" charset="-122"/>
              </a:rPr>
              <a:t>时获得了最高的模型精度。</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原因是较小窗口条件下的</a:t>
            </a:r>
            <a:r>
              <a:rPr lang="en-US" altLang="zh-CN" b="0" i="0" dirty="0">
                <a:solidFill>
                  <a:srgbClr val="000000"/>
                </a:solidFill>
                <a:effectLst/>
                <a:latin typeface="微软雅黑" panose="020B0503020204020204" pitchFamily="34" charset="-122"/>
                <a:ea typeface="微软雅黑" panose="020B0503020204020204" pitchFamily="34" charset="-122"/>
              </a:rPr>
              <a:t>IID</a:t>
            </a:r>
            <a:r>
              <a:rPr lang="zh-CN" altLang="en-US" b="0" i="0" dirty="0">
                <a:solidFill>
                  <a:srgbClr val="000000"/>
                </a:solidFill>
                <a:effectLst/>
                <a:latin typeface="微软雅黑" panose="020B0503020204020204" pitchFamily="34" charset="-122"/>
                <a:ea typeface="微软雅黑" panose="020B0503020204020204" pitchFamily="34" charset="-122"/>
              </a:rPr>
              <a:t>数据集在窗口中包含更多的全局信息。当窗口大小为</a:t>
            </a:r>
            <a:r>
              <a:rPr lang="en-US" altLang="zh-CN" b="0" i="0" dirty="0">
                <a:solidFill>
                  <a:srgbClr val="000000"/>
                </a:solidFill>
                <a:effectLst/>
                <a:latin typeface="微软雅黑" panose="020B0503020204020204" pitchFamily="34" charset="-122"/>
                <a:ea typeface="微软雅黑" panose="020B0503020204020204" pitchFamily="34" charset="-122"/>
              </a:rPr>
              <a:t>W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W = 4</a:t>
            </a:r>
            <a:r>
              <a:rPr lang="zh-CN" altLang="en-US" b="0" i="0" dirty="0">
                <a:solidFill>
                  <a:srgbClr val="000000"/>
                </a:solidFill>
                <a:effectLst/>
                <a:latin typeface="微软雅黑" panose="020B0503020204020204" pitchFamily="34" charset="-122"/>
                <a:ea typeface="微软雅黑" panose="020B0503020204020204" pitchFamily="34" charset="-122"/>
              </a:rPr>
              <a:t>时，</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的收敛精度略有下降，但仍超过了</a:t>
            </a:r>
            <a:r>
              <a:rPr lang="en-US" altLang="zh-CN" b="0" i="0" dirty="0">
                <a:solidFill>
                  <a:srgbClr val="000000"/>
                </a:solidFill>
                <a:effectLst/>
                <a:latin typeface="微软雅黑" panose="020B0503020204020204" pitchFamily="34" charset="-122"/>
                <a:ea typeface="微软雅黑" panose="020B0503020204020204" pitchFamily="34" charset="-122"/>
              </a:rPr>
              <a:t>vanilla FL</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此外，图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显示了不同数据分布</a:t>
            </a:r>
            <a:r>
              <a:rPr lang="en-US" altLang="zh-CN" b="0" i="0" dirty="0" err="1">
                <a:solidFill>
                  <a:srgbClr val="000000"/>
                </a:solidFill>
                <a:effectLst/>
                <a:latin typeface="微软雅黑" panose="020B0503020204020204" pitchFamily="34" charset="-122"/>
                <a:ea typeface="微软雅黑" panose="020B0503020204020204" pitchFamily="34" charset="-122"/>
              </a:rPr>
              <a:t>NonIID</a:t>
            </a:r>
            <a:r>
              <a:rPr lang="zh-CN" altLang="en-US" b="0" i="0" dirty="0">
                <a:solidFill>
                  <a:srgbClr val="000000"/>
                </a:solidFill>
                <a:effectLst/>
                <a:latin typeface="微软雅黑" panose="020B0503020204020204" pitchFamily="34" charset="-122"/>
                <a:ea typeface="微软雅黑" panose="020B0503020204020204" pitchFamily="34" charset="-122"/>
              </a:rPr>
              <a:t>，这里的</a:t>
            </a:r>
            <a:r>
              <a:rPr lang="en-US" altLang="zh-CN" b="0" i="0" dirty="0" err="1">
                <a:solidFill>
                  <a:srgbClr val="000000"/>
                </a:solidFill>
                <a:effectLst/>
                <a:latin typeface="微软雅黑" panose="020B0503020204020204" pitchFamily="34" charset="-122"/>
                <a:ea typeface="微软雅黑" panose="020B0503020204020204" pitchFamily="34" charset="-122"/>
              </a:rPr>
              <a:t>NonIID</a:t>
            </a:r>
            <a:r>
              <a:rPr lang="zh-CN" altLang="en-US" b="0" i="0" dirty="0">
                <a:solidFill>
                  <a:srgbClr val="000000"/>
                </a:solidFill>
                <a:effectLst/>
                <a:latin typeface="微软雅黑" panose="020B0503020204020204" pitchFamily="34" charset="-122"/>
                <a:ea typeface="微软雅黑" panose="020B0503020204020204" pitchFamily="34" charset="-122"/>
              </a:rPr>
              <a:t>设置为每个客户端只拿一两个标签，</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对</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CIFAR10 (Non-IID)</a:t>
            </a:r>
            <a:r>
              <a:rPr lang="zh-CN" altLang="en-US" b="0" i="0" dirty="0">
                <a:solidFill>
                  <a:srgbClr val="000000"/>
                </a:solidFill>
                <a:effectLst/>
                <a:latin typeface="微软雅黑" panose="020B0503020204020204" pitchFamily="34" charset="-122"/>
                <a:ea typeface="微软雅黑" panose="020B0503020204020204" pitchFamily="34" charset="-122"/>
              </a:rPr>
              <a:t>数据集上训练时收敛性能的影响。在</a:t>
            </a:r>
            <a:r>
              <a:rPr lang="en-US" altLang="zh-CN" b="0" i="0" dirty="0">
                <a:solidFill>
                  <a:srgbClr val="000000"/>
                </a:solidFill>
                <a:effectLst/>
                <a:latin typeface="微软雅黑" panose="020B0503020204020204" pitchFamily="34" charset="-122"/>
                <a:ea typeface="微软雅黑" panose="020B0503020204020204" pitchFamily="34" charset="-122"/>
              </a:rPr>
              <a:t>Non-IID</a:t>
            </a:r>
            <a:r>
              <a:rPr lang="zh-CN" altLang="en-US" b="0" i="0" dirty="0">
                <a:solidFill>
                  <a:srgbClr val="000000"/>
                </a:solidFill>
                <a:effectLst/>
                <a:latin typeface="微软雅黑" panose="020B0503020204020204" pitchFamily="34" charset="-122"/>
                <a:ea typeface="微软雅黑" panose="020B0503020204020204" pitchFamily="34" charset="-122"/>
              </a:rPr>
              <a:t>设置中，在窗口大小</a:t>
            </a:r>
            <a:r>
              <a:rPr lang="en-US" altLang="zh-CN" b="0" i="0" dirty="0">
                <a:solidFill>
                  <a:srgbClr val="000000"/>
                </a:solidFill>
                <a:effectLst/>
                <a:latin typeface="微软雅黑" panose="020B0503020204020204" pitchFamily="34" charset="-122"/>
                <a:ea typeface="微软雅黑" panose="020B0503020204020204" pitchFamily="34" charset="-122"/>
              </a:rPr>
              <a:t>W = 4</a:t>
            </a:r>
            <a:r>
              <a:rPr lang="zh-CN" altLang="en-US" b="0" i="0" dirty="0">
                <a:solidFill>
                  <a:srgbClr val="000000"/>
                </a:solidFill>
                <a:effectLst/>
                <a:latin typeface="微软雅黑" panose="020B0503020204020204" pitchFamily="34" charset="-122"/>
                <a:ea typeface="微软雅黑" panose="020B0503020204020204" pitchFamily="34" charset="-122"/>
              </a:rPr>
              <a:t>时，性能与</a:t>
            </a:r>
            <a:r>
              <a:rPr lang="en-US" altLang="zh-CN" b="0" i="0" dirty="0">
                <a:solidFill>
                  <a:srgbClr val="000000"/>
                </a:solidFill>
                <a:effectLst/>
                <a:latin typeface="微软雅黑" panose="020B0503020204020204" pitchFamily="34" charset="-122"/>
                <a:ea typeface="微软雅黑" panose="020B0503020204020204" pitchFamily="34" charset="-122"/>
              </a:rPr>
              <a:t>vanilla FL</a:t>
            </a:r>
            <a:r>
              <a:rPr lang="zh-CN" altLang="en-US" b="0" i="0" dirty="0">
                <a:solidFill>
                  <a:srgbClr val="000000"/>
                </a:solidFill>
                <a:effectLst/>
                <a:latin typeface="微软雅黑" panose="020B0503020204020204" pitchFamily="34" charset="-122"/>
                <a:ea typeface="微软雅黑" panose="020B0503020204020204" pitchFamily="34" charset="-122"/>
              </a:rPr>
              <a:t>相当，但在</a:t>
            </a:r>
            <a:r>
              <a:rPr lang="en-US" altLang="zh-CN" b="0" i="0" dirty="0">
                <a:solidFill>
                  <a:srgbClr val="000000"/>
                </a:solidFill>
                <a:effectLst/>
                <a:latin typeface="微软雅黑" panose="020B0503020204020204" pitchFamily="34" charset="-122"/>
                <a:ea typeface="微软雅黑" panose="020B0503020204020204" pitchFamily="34" charset="-122"/>
              </a:rPr>
              <a:t>W = 2</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W = 3</a:t>
            </a:r>
            <a:r>
              <a:rPr lang="zh-CN" altLang="en-US" b="0" i="0" dirty="0">
                <a:solidFill>
                  <a:srgbClr val="000000"/>
                </a:solidFill>
                <a:effectLst/>
                <a:latin typeface="微软雅黑" panose="020B0503020204020204" pitchFamily="34" charset="-122"/>
                <a:ea typeface="微软雅黑" panose="020B0503020204020204" pitchFamily="34" charset="-122"/>
              </a:rPr>
              <a:t>时准确性较低，这可归因于</a:t>
            </a:r>
            <a:r>
              <a:rPr lang="en-US" altLang="zh-CN" b="0" i="0" dirty="0">
                <a:solidFill>
                  <a:srgbClr val="000000"/>
                </a:solidFill>
                <a:effectLst/>
                <a:latin typeface="微软雅黑" panose="020B0503020204020204" pitchFamily="34" charset="-122"/>
                <a:ea typeface="微软雅黑" panose="020B0503020204020204" pitchFamily="34" charset="-122"/>
              </a:rPr>
              <a:t>Non-IID</a:t>
            </a:r>
            <a:r>
              <a:rPr lang="zh-CN" altLang="en-US" b="0" i="0" dirty="0">
                <a:solidFill>
                  <a:srgbClr val="000000"/>
                </a:solidFill>
                <a:effectLst/>
                <a:latin typeface="微软雅黑" panose="020B0503020204020204" pitchFamily="34" charset="-122"/>
                <a:ea typeface="微软雅黑" panose="020B0503020204020204" pitchFamily="34" charset="-122"/>
              </a:rPr>
              <a:t>数据集中较短窗口大小中包含的全局信息减少。</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15</a:t>
            </a:fld>
            <a:endParaRPr kumimoji="1" lang="zh-CN" altLang="en-US"/>
          </a:p>
        </p:txBody>
      </p:sp>
    </p:spTree>
    <p:extLst>
      <p:ext uri="{BB962C8B-B14F-4D97-AF65-F5344CB8AC3E}">
        <p14:creationId xmlns:p14="http://schemas.microsoft.com/office/powerpoint/2010/main" val="2354902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为了进一步检查该方法的兼容性，我们将其与</a:t>
            </a:r>
            <a:r>
              <a:rPr lang="en-US" altLang="zh-CN" b="0" i="0" dirty="0" err="1">
                <a:solidFill>
                  <a:srgbClr val="000000"/>
                </a:solidFill>
                <a:effectLst/>
                <a:latin typeface="微软雅黑" panose="020B0503020204020204" pitchFamily="34" charset="-122"/>
                <a:ea typeface="微软雅黑" panose="020B0503020204020204" pitchFamily="34" charset="-122"/>
              </a:rPr>
              <a:t>FedProx</a:t>
            </a:r>
            <a:r>
              <a:rPr lang="zh-CN" altLang="en-US" b="0" i="0" dirty="0">
                <a:solidFill>
                  <a:srgbClr val="000000"/>
                </a:solidFill>
                <a:effectLst/>
                <a:latin typeface="微软雅黑" panose="020B0503020204020204" pitchFamily="34" charset="-122"/>
                <a:ea typeface="微软雅黑" panose="020B0503020204020204" pitchFamily="34" charset="-122"/>
              </a:rPr>
              <a:t>算法集成，并通过滑动窗口机制进行增强。我们采用</a:t>
            </a:r>
            <a:r>
              <a:rPr lang="en-US" altLang="zh-CN" b="0" i="0" dirty="0">
                <a:solidFill>
                  <a:srgbClr val="000000"/>
                </a:solidFill>
                <a:effectLst/>
                <a:latin typeface="微软雅黑" panose="020B0503020204020204" pitchFamily="34" charset="-122"/>
                <a:ea typeface="微软雅黑" panose="020B0503020204020204" pitchFamily="34" charset="-122"/>
              </a:rPr>
              <a:t>ResNet-18</a:t>
            </a:r>
            <a:r>
              <a:rPr lang="zh-CN" altLang="en-US" b="0" i="0" dirty="0">
                <a:solidFill>
                  <a:srgbClr val="000000"/>
                </a:solidFill>
                <a:effectLst/>
                <a:latin typeface="微软雅黑" panose="020B0503020204020204" pitchFamily="34" charset="-122"/>
                <a:ea typeface="微软雅黑" panose="020B0503020204020204" pitchFamily="34" charset="-122"/>
              </a:rPr>
              <a:t>模型在</a:t>
            </a:r>
            <a:r>
              <a:rPr lang="en-US" altLang="zh-CN" b="0" i="0" dirty="0">
                <a:solidFill>
                  <a:srgbClr val="000000"/>
                </a:solidFill>
                <a:effectLst/>
                <a:latin typeface="微软雅黑" panose="020B0503020204020204" pitchFamily="34" charset="-122"/>
                <a:ea typeface="微软雅黑" panose="020B0503020204020204" pitchFamily="34" charset="-122"/>
              </a:rPr>
              <a:t>CIFAR-10</a:t>
            </a:r>
            <a:r>
              <a:rPr lang="zh-CN" altLang="en-US" b="0" i="0" dirty="0">
                <a:solidFill>
                  <a:srgbClr val="000000"/>
                </a:solidFill>
                <a:effectLst/>
                <a:latin typeface="微软雅黑" panose="020B0503020204020204" pitchFamily="34" charset="-122"/>
                <a:ea typeface="微软雅黑" panose="020B0503020204020204" pitchFamily="34" charset="-122"/>
              </a:rPr>
              <a:t>数据集上模拟</a:t>
            </a:r>
            <a:r>
              <a:rPr lang="en-US" altLang="zh-CN" b="0" i="0" dirty="0" err="1">
                <a:solidFill>
                  <a:srgbClr val="000000"/>
                </a:solidFill>
                <a:effectLst/>
                <a:latin typeface="微软雅黑" panose="020B0503020204020204" pitchFamily="34" charset="-122"/>
                <a:ea typeface="微软雅黑" panose="020B0503020204020204" pitchFamily="34" charset="-122"/>
              </a:rPr>
              <a:t>FedProx</a:t>
            </a:r>
            <a:r>
              <a:rPr lang="zh-CN" altLang="en-US" b="0" i="0" dirty="0">
                <a:solidFill>
                  <a:srgbClr val="000000"/>
                </a:solidFill>
                <a:effectLst/>
                <a:latin typeface="微软雅黑" panose="020B0503020204020204" pitchFamily="34" charset="-122"/>
                <a:ea typeface="微软雅黑" panose="020B0503020204020204" pitchFamily="34" charset="-122"/>
              </a:rPr>
              <a:t>算法。</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如图</a:t>
            </a:r>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所示，在没有这种修改的情况下，与基线</a:t>
            </a:r>
            <a:r>
              <a:rPr lang="en-US" altLang="zh-CN" b="0" i="0" dirty="0" err="1">
                <a:solidFill>
                  <a:srgbClr val="000000"/>
                </a:solidFill>
                <a:effectLst/>
                <a:latin typeface="微软雅黑" panose="020B0503020204020204" pitchFamily="34" charset="-122"/>
                <a:ea typeface="微软雅黑" panose="020B0503020204020204" pitchFamily="34" charset="-122"/>
              </a:rPr>
              <a:t>FedProx</a:t>
            </a:r>
            <a:r>
              <a:rPr lang="zh-CN" altLang="en-US" b="0" i="0" dirty="0">
                <a:solidFill>
                  <a:srgbClr val="000000"/>
                </a:solidFill>
                <a:effectLst/>
                <a:latin typeface="微软雅黑" panose="020B0503020204020204" pitchFamily="34" charset="-122"/>
                <a:ea typeface="微软雅黑" panose="020B0503020204020204" pitchFamily="34" charset="-122"/>
              </a:rPr>
              <a:t>算法相比，不同尺寸的滑动窗口的合并导致了更高的最终精度。</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图</a:t>
            </a:r>
            <a:r>
              <a:rPr lang="en-US" altLang="zh-CN" b="0" i="0" dirty="0">
                <a:solidFill>
                  <a:srgbClr val="000000"/>
                </a:solidFill>
                <a:effectLst/>
                <a:latin typeface="微软雅黑" panose="020B0503020204020204" pitchFamily="34" charset="-122"/>
                <a:ea typeface="微软雅黑" panose="020B0503020204020204" pitchFamily="34" charset="-122"/>
              </a:rPr>
              <a:t>5</a:t>
            </a:r>
            <a:r>
              <a:rPr lang="zh-CN" altLang="en-US" b="0" i="0" dirty="0">
                <a:solidFill>
                  <a:srgbClr val="000000"/>
                </a:solidFill>
                <a:effectLst/>
                <a:latin typeface="微软雅黑" panose="020B0503020204020204" pitchFamily="34" charset="-122"/>
                <a:ea typeface="微软雅黑" panose="020B0503020204020204" pitchFamily="34" charset="-122"/>
              </a:rPr>
              <a:t>显示，窗口大小</a:t>
            </a:r>
            <a:r>
              <a:rPr lang="en-US" altLang="zh-CN" b="0" i="0" dirty="0">
                <a:solidFill>
                  <a:srgbClr val="000000"/>
                </a:solidFill>
                <a:effectLst/>
                <a:latin typeface="微软雅黑" panose="020B0503020204020204" pitchFamily="34" charset="-122"/>
                <a:ea typeface="微软雅黑" panose="020B0503020204020204" pitchFamily="34" charset="-122"/>
              </a:rPr>
              <a:t>W = 3</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W = 4</a:t>
            </a:r>
            <a:r>
              <a:rPr lang="zh-CN" altLang="en-US" b="0" i="0" dirty="0">
                <a:solidFill>
                  <a:srgbClr val="000000"/>
                </a:solidFill>
                <a:effectLst/>
                <a:latin typeface="微软雅黑" panose="020B0503020204020204" pitchFamily="34" charset="-122"/>
                <a:ea typeface="微软雅黑" panose="020B0503020204020204" pitchFamily="34" charset="-122"/>
              </a:rPr>
              <a:t>在</a:t>
            </a:r>
            <a:r>
              <a:rPr lang="en-US" altLang="zh-CN" b="0" i="0" dirty="0">
                <a:solidFill>
                  <a:srgbClr val="000000"/>
                </a:solidFill>
                <a:effectLst/>
                <a:latin typeface="微软雅黑" panose="020B0503020204020204" pitchFamily="34" charset="-122"/>
                <a:ea typeface="微软雅黑" panose="020B0503020204020204" pitchFamily="34" charset="-122"/>
              </a:rPr>
              <a:t>Non-IID</a:t>
            </a:r>
            <a:r>
              <a:rPr lang="zh-CN" altLang="en-US" b="0" i="0" dirty="0">
                <a:solidFill>
                  <a:srgbClr val="000000"/>
                </a:solidFill>
                <a:effectLst/>
                <a:latin typeface="微软雅黑" panose="020B0503020204020204" pitchFamily="34" charset="-122"/>
                <a:ea typeface="微软雅黑" panose="020B0503020204020204" pitchFamily="34" charset="-122"/>
              </a:rPr>
              <a:t>数据集上取得了令人称道的性能，尽管在</a:t>
            </a:r>
            <a:r>
              <a:rPr lang="en-US" altLang="zh-CN" b="0" i="0" dirty="0">
                <a:solidFill>
                  <a:srgbClr val="000000"/>
                </a:solidFill>
                <a:effectLst/>
                <a:latin typeface="微软雅黑" panose="020B0503020204020204" pitchFamily="34" charset="-122"/>
                <a:ea typeface="微软雅黑" panose="020B0503020204020204" pitchFamily="34" charset="-122"/>
              </a:rPr>
              <a:t>W = 2</a:t>
            </a:r>
            <a:r>
              <a:rPr lang="zh-CN" altLang="en-US" b="0" i="0" dirty="0">
                <a:solidFill>
                  <a:srgbClr val="000000"/>
                </a:solidFill>
                <a:effectLst/>
                <a:latin typeface="微软雅黑" panose="020B0503020204020204" pitchFamily="34" charset="-122"/>
                <a:ea typeface="微软雅黑" panose="020B0503020204020204" pitchFamily="34" charset="-122"/>
              </a:rPr>
              <a:t>时准确性下降。尽管如此，即使在这个较小的窗口大小下，</a:t>
            </a:r>
            <a:r>
              <a:rPr lang="en-US" altLang="zh-CN" b="0" i="0" dirty="0" err="1">
                <a:solidFill>
                  <a:srgbClr val="000000"/>
                </a:solidFill>
                <a:effectLst/>
                <a:latin typeface="微软雅黑" panose="020B0503020204020204" pitchFamily="34" charset="-122"/>
                <a:ea typeface="微软雅黑" panose="020B0503020204020204" pitchFamily="34" charset="-122"/>
              </a:rPr>
              <a:t>FedProx</a:t>
            </a:r>
            <a:r>
              <a:rPr lang="zh-CN" altLang="en-US" b="0" i="0" dirty="0">
                <a:solidFill>
                  <a:srgbClr val="000000"/>
                </a:solidFill>
                <a:effectLst/>
                <a:latin typeface="微软雅黑" panose="020B0503020204020204" pitchFamily="34" charset="-122"/>
                <a:ea typeface="微软雅黑" panose="020B0503020204020204" pitchFamily="34" charset="-122"/>
              </a:rPr>
              <a:t>算法也优于传统的</a:t>
            </a:r>
            <a:r>
              <a:rPr lang="en-US" altLang="zh-CN" b="0" i="0" dirty="0">
                <a:solidFill>
                  <a:srgbClr val="000000"/>
                </a:solidFill>
                <a:effectLst/>
                <a:latin typeface="微软雅黑" panose="020B0503020204020204" pitchFamily="34" charset="-122"/>
                <a:ea typeface="微软雅黑" panose="020B0503020204020204" pitchFamily="34" charset="-122"/>
              </a:rPr>
              <a:t>FL</a:t>
            </a:r>
            <a:r>
              <a:rPr lang="zh-CN" altLang="en-US" b="0" i="0" dirty="0">
                <a:solidFill>
                  <a:srgbClr val="000000"/>
                </a:solidFill>
                <a:effectLst/>
                <a:latin typeface="微软雅黑" panose="020B0503020204020204" pitchFamily="34" charset="-122"/>
                <a:ea typeface="微软雅黑" panose="020B0503020204020204" pitchFamily="34" charset="-122"/>
              </a:rPr>
              <a:t>方法。这样做的原因是滑动窗口算法仅在模型聚合期间更改。这些结果证实了滑动窗口技术不仅与</a:t>
            </a:r>
            <a:r>
              <a:rPr lang="en-US" altLang="zh-CN" b="0" i="0" dirty="0" err="1">
                <a:solidFill>
                  <a:srgbClr val="000000"/>
                </a:solidFill>
                <a:effectLst/>
                <a:latin typeface="微软雅黑" panose="020B0503020204020204" pitchFamily="34" charset="-122"/>
                <a:ea typeface="微软雅黑" panose="020B0503020204020204" pitchFamily="34" charset="-122"/>
              </a:rPr>
              <a:t>FedProx</a:t>
            </a:r>
            <a:r>
              <a:rPr lang="zh-CN" altLang="en-US" b="0" i="0" dirty="0">
                <a:solidFill>
                  <a:srgbClr val="000000"/>
                </a:solidFill>
                <a:effectLst/>
                <a:latin typeface="微软雅黑" panose="020B0503020204020204" pitchFamily="34" charset="-122"/>
                <a:ea typeface="微软雅黑" panose="020B0503020204020204" pitchFamily="34" charset="-122"/>
              </a:rPr>
              <a:t>算法兼容，而且增强了其适应性。</a:t>
            </a:r>
          </a:p>
          <a:p>
            <a:endParaRPr kumimoji="1" lang="zh-CN" altLang="en-US"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16</a:t>
            </a:fld>
            <a:endParaRPr kumimoji="1" lang="zh-CN" altLang="en-US"/>
          </a:p>
        </p:txBody>
      </p:sp>
    </p:spTree>
    <p:extLst>
      <p:ext uri="{BB962C8B-B14F-4D97-AF65-F5344CB8AC3E}">
        <p14:creationId xmlns:p14="http://schemas.microsoft.com/office/powerpoint/2010/main" val="716016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为了评估客户数量对</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方法的影响，我们在</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培训过程中进行了不同客户数量的实验，具体来说，我们将客户基础扩展到</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个，以观察对</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方法性能的影响。</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图</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展示了</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算法在</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个客户端</a:t>
            </a:r>
            <a:r>
              <a:rPr lang="en-US" altLang="zh-CN" b="0" i="0" dirty="0" err="1">
                <a:solidFill>
                  <a:srgbClr val="000000"/>
                </a:solidFill>
                <a:effectLst/>
                <a:latin typeface="微软雅黑" panose="020B0503020204020204" pitchFamily="34" charset="-122"/>
                <a:ea typeface="微软雅黑" panose="020B0503020204020204" pitchFamily="34" charset="-122"/>
              </a:rPr>
              <a:t>WiFi</a:t>
            </a:r>
            <a:r>
              <a:rPr lang="zh-CN" altLang="en-US" b="0" i="0" dirty="0">
                <a:solidFill>
                  <a:srgbClr val="000000"/>
                </a:solidFill>
                <a:effectLst/>
                <a:latin typeface="微软雅黑" panose="020B0503020204020204" pitchFamily="34" charset="-122"/>
                <a:ea typeface="微软雅黑" panose="020B0503020204020204" pitchFamily="34" charset="-122"/>
              </a:rPr>
              <a:t>网络场景下的性能。在所有测试的窗口大小中，模型的准确性超过了</a:t>
            </a:r>
            <a:r>
              <a:rPr lang="en-US" altLang="zh-CN" b="0" i="0" dirty="0">
                <a:solidFill>
                  <a:srgbClr val="000000"/>
                </a:solidFill>
                <a:effectLst/>
                <a:latin typeface="微软雅黑" panose="020B0503020204020204" pitchFamily="34" charset="-122"/>
                <a:ea typeface="微软雅黑" panose="020B0503020204020204" pitchFamily="34" charset="-122"/>
              </a:rPr>
              <a:t>vanilla FL</a:t>
            </a:r>
            <a:r>
              <a:rPr lang="zh-CN" altLang="en-US" b="0" i="0" dirty="0">
                <a:solidFill>
                  <a:srgbClr val="000000"/>
                </a:solidFill>
                <a:effectLst/>
                <a:latin typeface="微软雅黑" panose="020B0503020204020204" pitchFamily="34" charset="-122"/>
                <a:ea typeface="微软雅黑" panose="020B0503020204020204" pitchFamily="34" charset="-122"/>
              </a:rPr>
              <a:t>的方法，在窗口大小</a:t>
            </a:r>
            <a:r>
              <a:rPr lang="en-US" altLang="zh-CN" b="0" i="0" dirty="0">
                <a:solidFill>
                  <a:srgbClr val="000000"/>
                </a:solidFill>
                <a:effectLst/>
                <a:latin typeface="微软雅黑" panose="020B0503020204020204" pitchFamily="34" charset="-122"/>
                <a:ea typeface="微软雅黑" panose="020B0503020204020204" pitchFamily="34" charset="-122"/>
              </a:rPr>
              <a:t>W = 2</a:t>
            </a:r>
            <a:r>
              <a:rPr lang="zh-CN" altLang="en-US" b="0" i="0" dirty="0">
                <a:solidFill>
                  <a:srgbClr val="000000"/>
                </a:solidFill>
                <a:effectLst/>
                <a:latin typeface="微软雅黑" panose="020B0503020204020204" pitchFamily="34" charset="-122"/>
                <a:ea typeface="微软雅黑" panose="020B0503020204020204" pitchFamily="34" charset="-122"/>
              </a:rPr>
              <a:t>时观察到的性能峰值。这是因为在</a:t>
            </a:r>
            <a:r>
              <a:rPr lang="en-US" altLang="zh-CN" b="0" i="0" dirty="0">
                <a:solidFill>
                  <a:srgbClr val="000000"/>
                </a:solidFill>
                <a:effectLst/>
                <a:latin typeface="微软雅黑" panose="020B0503020204020204" pitchFamily="34" charset="-122"/>
                <a:ea typeface="微软雅黑" panose="020B0503020204020204" pitchFamily="34" charset="-122"/>
              </a:rPr>
              <a:t>W = 2</a:t>
            </a:r>
            <a:r>
              <a:rPr lang="zh-CN" altLang="en-US" b="0" i="0" dirty="0">
                <a:solidFill>
                  <a:srgbClr val="000000"/>
                </a:solidFill>
                <a:effectLst/>
                <a:latin typeface="微软雅黑" panose="020B0503020204020204" pitchFamily="34" charset="-122"/>
                <a:ea typeface="微软雅黑" panose="020B0503020204020204" pitchFamily="34" charset="-122"/>
              </a:rPr>
              <a:t>的情况下，</a:t>
            </a:r>
            <a:r>
              <a:rPr lang="en-US" altLang="zh-CN" b="0" i="0" dirty="0" err="1">
                <a:solidFill>
                  <a:srgbClr val="000000"/>
                </a:solidFill>
                <a:effectLst/>
                <a:latin typeface="微软雅黑" panose="020B0503020204020204" pitchFamily="34" charset="-122"/>
                <a:ea typeface="微软雅黑" panose="020B0503020204020204" pitchFamily="34" charset="-122"/>
              </a:rPr>
              <a:t>iid</a:t>
            </a:r>
            <a:r>
              <a:rPr lang="zh-CN" altLang="en-US" b="0" i="0" dirty="0">
                <a:solidFill>
                  <a:srgbClr val="000000"/>
                </a:solidFill>
                <a:effectLst/>
                <a:latin typeface="微软雅黑" panose="020B0503020204020204" pitchFamily="34" charset="-122"/>
                <a:ea typeface="微软雅黑" panose="020B0503020204020204" pitchFamily="34" charset="-122"/>
              </a:rPr>
              <a:t>数据集包含了更多的全局信息，但是从数据中可以明显看出，收敛时间被延长了，用户数量的增多会对训练时间有影响。</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最后，我们对模型参数数据包传输进行了模拟，采用</a:t>
            </a:r>
            <a:r>
              <a:rPr lang="en-US" altLang="zh-CN" b="0" i="0" dirty="0">
                <a:solidFill>
                  <a:srgbClr val="000000"/>
                </a:solidFill>
                <a:effectLst/>
                <a:latin typeface="微软雅黑" panose="020B0503020204020204" pitchFamily="34" charset="-122"/>
                <a:ea typeface="微软雅黑" panose="020B0503020204020204" pitchFamily="34" charset="-122"/>
              </a:rPr>
              <a:t>CSMA/CA</a:t>
            </a:r>
            <a:r>
              <a:rPr lang="zh-CN" altLang="en-US" b="0" i="0" dirty="0">
                <a:solidFill>
                  <a:srgbClr val="000000"/>
                </a:solidFill>
                <a:effectLst/>
                <a:latin typeface="微软雅黑" panose="020B0503020204020204" pitchFamily="34" charset="-122"/>
                <a:ea typeface="微软雅黑" panose="020B0503020204020204" pitchFamily="34" charset="-122"/>
              </a:rPr>
              <a:t>协议，以衡量所有客户端成功传输其模型参数的总延迟。  这些模拟是在</a:t>
            </a:r>
            <a:r>
              <a:rPr lang="en-US" altLang="zh-CN" b="0" i="0" dirty="0" err="1">
                <a:solidFill>
                  <a:srgbClr val="000000"/>
                </a:solidFill>
                <a:effectLst/>
                <a:latin typeface="微软雅黑" panose="020B0503020204020204" pitchFamily="34" charset="-122"/>
                <a:ea typeface="微软雅黑" panose="020B0503020204020204" pitchFamily="34" charset="-122"/>
              </a:rPr>
              <a:t>WiFi</a:t>
            </a:r>
            <a:r>
              <a:rPr lang="zh-CN" altLang="en-US" b="0" i="0" dirty="0">
                <a:solidFill>
                  <a:srgbClr val="000000"/>
                </a:solidFill>
                <a:effectLst/>
                <a:latin typeface="微软雅黑" panose="020B0503020204020204" pitchFamily="34" charset="-122"/>
                <a:ea typeface="微软雅黑" panose="020B0503020204020204" pitchFamily="34" charset="-122"/>
              </a:rPr>
              <a:t>网络设置下对</a:t>
            </a:r>
            <a:r>
              <a:rPr lang="en-US" altLang="zh-CN" b="0" i="0" dirty="0">
                <a:solidFill>
                  <a:srgbClr val="000000"/>
                </a:solidFill>
                <a:effectLst/>
                <a:latin typeface="微软雅黑" panose="020B0503020204020204" pitchFamily="34" charset="-122"/>
                <a:ea typeface="微软雅黑" panose="020B0503020204020204" pitchFamily="34" charset="-122"/>
              </a:rPr>
              <a:t>10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25</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30</a:t>
            </a:r>
            <a:r>
              <a:rPr lang="zh-CN" altLang="en-US" b="0" i="0" dirty="0">
                <a:solidFill>
                  <a:srgbClr val="000000"/>
                </a:solidFill>
                <a:effectLst/>
                <a:latin typeface="微软雅黑" panose="020B0503020204020204" pitchFamily="34" charset="-122"/>
                <a:ea typeface="微软雅黑" panose="020B0503020204020204" pitchFamily="34" charset="-122"/>
              </a:rPr>
              <a:t>个客户组进行的。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图</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显示，通过</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CSMA/CA</a:t>
            </a:r>
            <a:r>
              <a:rPr lang="zh-CN" altLang="en-US" b="0" i="0" dirty="0">
                <a:solidFill>
                  <a:srgbClr val="000000"/>
                </a:solidFill>
                <a:effectLst/>
                <a:latin typeface="微软雅黑" panose="020B0503020204020204" pitchFamily="34" charset="-122"/>
                <a:ea typeface="微软雅黑" panose="020B0503020204020204" pitchFamily="34" charset="-122"/>
              </a:rPr>
              <a:t>机制完成传输所需的时间随着客户端数量的增加而增加。值得注意的是，</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方法始终显示出减少的传输延迟，强调了它的效率。原因是</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方法减少了由于频繁的争用回退而导致的空信道退避时间的延迟。</a:t>
            </a:r>
          </a:p>
          <a:p>
            <a:br>
              <a:rPr lang="zh-CN" altLang="en-US" dirty="0"/>
            </a:b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a:p>
            <a:endParaRPr kumimoji="1" lang="zh-CN" altLang="en-US"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17</a:t>
            </a:fld>
            <a:endParaRPr kumimoji="1" lang="zh-CN" altLang="en-US"/>
          </a:p>
        </p:txBody>
      </p:sp>
    </p:spTree>
    <p:extLst>
      <p:ext uri="{BB962C8B-B14F-4D97-AF65-F5344CB8AC3E}">
        <p14:creationId xmlns:p14="http://schemas.microsoft.com/office/powerpoint/2010/main" val="1221288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latin typeface="微软雅黑" panose="020B0503020204020204" pitchFamily="34" charset="-122"/>
                <a:ea typeface="微软雅黑" panose="020B0503020204020204" pitchFamily="34" charset="-122"/>
              </a:rPr>
              <a:t>为了评估客户数量对</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方法效率的影响，我们在</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培训过程中进行了不同客户数量的实验。</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具体来说，我们将客户基础扩展到</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个，以观察对</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方法性能的影响。</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图</a:t>
            </a:r>
            <a:r>
              <a:rPr lang="en-US" altLang="zh-CN" b="0" i="0" dirty="0">
                <a:solidFill>
                  <a:srgbClr val="000000"/>
                </a:solidFill>
                <a:effectLst/>
                <a:latin typeface="微软雅黑" panose="020B0503020204020204" pitchFamily="34" charset="-122"/>
                <a:ea typeface="微软雅黑" panose="020B0503020204020204" pitchFamily="34" charset="-122"/>
              </a:rPr>
              <a:t>6</a:t>
            </a:r>
            <a:r>
              <a:rPr lang="zh-CN" altLang="en-US" b="0" i="0" dirty="0">
                <a:solidFill>
                  <a:srgbClr val="000000"/>
                </a:solidFill>
                <a:effectLst/>
                <a:latin typeface="微软雅黑" panose="020B0503020204020204" pitchFamily="34" charset="-122"/>
                <a:ea typeface="微软雅黑" panose="020B0503020204020204" pitchFamily="34" charset="-122"/>
              </a:rPr>
              <a:t>展示了</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算法在</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个客户端</a:t>
            </a:r>
            <a:r>
              <a:rPr lang="en-US" altLang="zh-CN" b="0" i="0" dirty="0" err="1">
                <a:solidFill>
                  <a:srgbClr val="000000"/>
                </a:solidFill>
                <a:effectLst/>
                <a:latin typeface="微软雅黑" panose="020B0503020204020204" pitchFamily="34" charset="-122"/>
                <a:ea typeface="微软雅黑" panose="020B0503020204020204" pitchFamily="34" charset="-122"/>
              </a:rPr>
              <a:t>WiFi</a:t>
            </a:r>
            <a:r>
              <a:rPr lang="zh-CN" altLang="en-US" b="0" i="0" dirty="0">
                <a:solidFill>
                  <a:srgbClr val="000000"/>
                </a:solidFill>
                <a:effectLst/>
                <a:latin typeface="微软雅黑" panose="020B0503020204020204" pitchFamily="34" charset="-122"/>
                <a:ea typeface="微软雅黑" panose="020B0503020204020204" pitchFamily="34" charset="-122"/>
              </a:rPr>
              <a:t>网络场景下的性能。在所有测试的窗口大小中，模型的准确性超过了香草</a:t>
            </a:r>
            <a:r>
              <a:rPr lang="en-US" altLang="zh-CN" b="0" i="0" dirty="0">
                <a:solidFill>
                  <a:srgbClr val="000000"/>
                </a:solidFill>
                <a:effectLst/>
                <a:latin typeface="微软雅黑" panose="020B0503020204020204" pitchFamily="34" charset="-122"/>
                <a:ea typeface="微软雅黑" panose="020B0503020204020204" pitchFamily="34" charset="-122"/>
              </a:rPr>
              <a:t>FL</a:t>
            </a:r>
            <a:r>
              <a:rPr lang="zh-CN" altLang="en-US" b="0" i="0" dirty="0">
                <a:solidFill>
                  <a:srgbClr val="000000"/>
                </a:solidFill>
                <a:effectLst/>
                <a:latin typeface="微软雅黑" panose="020B0503020204020204" pitchFamily="34" charset="-122"/>
                <a:ea typeface="微软雅黑" panose="020B0503020204020204" pitchFamily="34" charset="-122"/>
              </a:rPr>
              <a:t>方法，在窗口大小</a:t>
            </a:r>
            <a:r>
              <a:rPr lang="en-US" altLang="zh-CN" b="0" i="0" dirty="0">
                <a:solidFill>
                  <a:srgbClr val="000000"/>
                </a:solidFill>
                <a:effectLst/>
                <a:latin typeface="微软雅黑" panose="020B0503020204020204" pitchFamily="34" charset="-122"/>
                <a:ea typeface="微软雅黑" panose="020B0503020204020204" pitchFamily="34" charset="-122"/>
              </a:rPr>
              <a:t>W = 2</a:t>
            </a:r>
            <a:r>
              <a:rPr lang="zh-CN" altLang="en-US" b="0" i="0" dirty="0">
                <a:solidFill>
                  <a:srgbClr val="000000"/>
                </a:solidFill>
                <a:effectLst/>
                <a:latin typeface="微软雅黑" panose="020B0503020204020204" pitchFamily="34" charset="-122"/>
                <a:ea typeface="微软雅黑" panose="020B0503020204020204" pitchFamily="34" charset="-122"/>
              </a:rPr>
              <a:t>时观察到的性能峰值。这是因为在</a:t>
            </a:r>
            <a:r>
              <a:rPr lang="en-US" altLang="zh-CN" b="0" i="0" dirty="0">
                <a:solidFill>
                  <a:srgbClr val="000000"/>
                </a:solidFill>
                <a:effectLst/>
                <a:latin typeface="微软雅黑" panose="020B0503020204020204" pitchFamily="34" charset="-122"/>
                <a:ea typeface="微软雅黑" panose="020B0503020204020204" pitchFamily="34" charset="-122"/>
              </a:rPr>
              <a:t>W = 2</a:t>
            </a:r>
            <a:r>
              <a:rPr lang="zh-CN" altLang="en-US" b="0" i="0" dirty="0">
                <a:solidFill>
                  <a:srgbClr val="000000"/>
                </a:solidFill>
                <a:effectLst/>
                <a:latin typeface="微软雅黑" panose="020B0503020204020204" pitchFamily="34" charset="-122"/>
                <a:ea typeface="微软雅黑" panose="020B0503020204020204" pitchFamily="34" charset="-122"/>
              </a:rPr>
              <a:t>的情况下，</a:t>
            </a:r>
            <a:r>
              <a:rPr lang="en-US" altLang="zh-CN" b="0" i="0" dirty="0" err="1">
                <a:solidFill>
                  <a:srgbClr val="000000"/>
                </a:solidFill>
                <a:effectLst/>
                <a:latin typeface="微软雅黑" panose="020B0503020204020204" pitchFamily="34" charset="-122"/>
                <a:ea typeface="微软雅黑" panose="020B0503020204020204" pitchFamily="34" charset="-122"/>
              </a:rPr>
              <a:t>iid</a:t>
            </a:r>
            <a:r>
              <a:rPr lang="zh-CN" altLang="en-US" b="0" i="0" dirty="0">
                <a:solidFill>
                  <a:srgbClr val="000000"/>
                </a:solidFill>
                <a:effectLst/>
                <a:latin typeface="微软雅黑" panose="020B0503020204020204" pitchFamily="34" charset="-122"/>
                <a:ea typeface="微软雅黑" panose="020B0503020204020204" pitchFamily="34" charset="-122"/>
              </a:rPr>
              <a:t>数据集包含了更多的全局信息，从数据中可以明显看出，收敛时间被延长了。</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我们对数据包传输序列进行了模拟，整合了</a:t>
            </a:r>
            <a:r>
              <a:rPr lang="en-US" altLang="zh-CN" b="0" i="0" dirty="0">
                <a:solidFill>
                  <a:srgbClr val="000000"/>
                </a:solidFill>
                <a:effectLst/>
                <a:latin typeface="微软雅黑" panose="020B0503020204020204" pitchFamily="34" charset="-122"/>
                <a:ea typeface="微软雅黑" panose="020B0503020204020204" pitchFamily="34" charset="-122"/>
              </a:rPr>
              <a:t>CSMA/CA</a:t>
            </a:r>
            <a:r>
              <a:rPr lang="zh-CN" altLang="en-US" b="0" i="0" dirty="0">
                <a:solidFill>
                  <a:srgbClr val="000000"/>
                </a:solidFill>
                <a:effectLst/>
                <a:latin typeface="微软雅黑" panose="020B0503020204020204" pitchFamily="34" charset="-122"/>
                <a:ea typeface="微软雅黑" panose="020B0503020204020204" pitchFamily="34" charset="-122"/>
              </a:rPr>
              <a:t>协议中固有的</a:t>
            </a:r>
            <a:r>
              <a:rPr lang="en-US" altLang="zh-CN" b="0" i="0" dirty="0">
                <a:solidFill>
                  <a:srgbClr val="000000"/>
                </a:solidFill>
                <a:effectLst/>
                <a:latin typeface="微软雅黑" panose="020B0503020204020204" pitchFamily="34" charset="-122"/>
                <a:ea typeface="微软雅黑" panose="020B0503020204020204" pitchFamily="34" charset="-122"/>
              </a:rPr>
              <a:t>CSMACA</a:t>
            </a:r>
            <a:r>
              <a:rPr lang="zh-CN" altLang="en-US" b="0" i="0" dirty="0">
                <a:solidFill>
                  <a:srgbClr val="000000"/>
                </a:solidFill>
                <a:effectLst/>
                <a:latin typeface="微软雅黑" panose="020B0503020204020204" pitchFamily="34" charset="-122"/>
                <a:ea typeface="微软雅黑" panose="020B0503020204020204" pitchFamily="34" charset="-122"/>
              </a:rPr>
              <a:t>机制，以衡量所有客户端成功传输其模型参数的总延迟。</a:t>
            </a: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这些模拟是在</a:t>
            </a:r>
            <a:r>
              <a:rPr lang="en-US" altLang="zh-CN" b="0" i="0" dirty="0" err="1">
                <a:solidFill>
                  <a:srgbClr val="000000"/>
                </a:solidFill>
                <a:effectLst/>
                <a:latin typeface="微软雅黑" panose="020B0503020204020204" pitchFamily="34" charset="-122"/>
                <a:ea typeface="微软雅黑" panose="020B0503020204020204" pitchFamily="34" charset="-122"/>
              </a:rPr>
              <a:t>WiFi</a:t>
            </a:r>
            <a:r>
              <a:rPr lang="zh-CN" altLang="en-US" b="0" i="0" dirty="0">
                <a:solidFill>
                  <a:srgbClr val="000000"/>
                </a:solidFill>
                <a:effectLst/>
                <a:latin typeface="微软雅黑" panose="020B0503020204020204" pitchFamily="34" charset="-122"/>
                <a:ea typeface="微软雅黑" panose="020B0503020204020204" pitchFamily="34" charset="-122"/>
              </a:rPr>
              <a:t>网络设置下对</a:t>
            </a:r>
            <a:r>
              <a:rPr lang="en-US" altLang="zh-CN" b="0" i="0" dirty="0">
                <a:solidFill>
                  <a:srgbClr val="000000"/>
                </a:solidFill>
                <a:effectLst/>
                <a:latin typeface="微软雅黑" panose="020B0503020204020204" pitchFamily="34" charset="-122"/>
                <a:ea typeface="微软雅黑" panose="020B0503020204020204" pitchFamily="34" charset="-122"/>
              </a:rPr>
              <a:t>10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15</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20</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25</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30</a:t>
            </a:r>
            <a:r>
              <a:rPr lang="zh-CN" altLang="en-US" b="0" i="0" dirty="0">
                <a:solidFill>
                  <a:srgbClr val="000000"/>
                </a:solidFill>
                <a:effectLst/>
                <a:latin typeface="微软雅黑" panose="020B0503020204020204" pitchFamily="34" charset="-122"/>
                <a:ea typeface="微软雅黑" panose="020B0503020204020204" pitchFamily="34" charset="-122"/>
              </a:rPr>
              <a:t>个客户组进行的。</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r>
              <a:rPr lang="zh-CN" altLang="en-US" b="0" i="0" dirty="0">
                <a:solidFill>
                  <a:srgbClr val="000000"/>
                </a:solidFill>
                <a:effectLst/>
                <a:latin typeface="微软雅黑" panose="020B0503020204020204" pitchFamily="34" charset="-122"/>
                <a:ea typeface="微软雅黑" panose="020B0503020204020204" pitchFamily="34" charset="-122"/>
              </a:rPr>
              <a:t>图</a:t>
            </a:r>
            <a:r>
              <a:rPr lang="en-US" altLang="zh-CN" b="0" i="0" dirty="0">
                <a:solidFill>
                  <a:srgbClr val="000000"/>
                </a:solidFill>
                <a:effectLst/>
                <a:latin typeface="微软雅黑" panose="020B0503020204020204" pitchFamily="34" charset="-122"/>
                <a:ea typeface="微软雅黑" panose="020B0503020204020204" pitchFamily="34" charset="-122"/>
              </a:rPr>
              <a:t>7</a:t>
            </a:r>
            <a:r>
              <a:rPr lang="zh-CN" altLang="en-US" b="0" i="0" dirty="0">
                <a:solidFill>
                  <a:srgbClr val="000000"/>
                </a:solidFill>
                <a:effectLst/>
                <a:latin typeface="微软雅黑" panose="020B0503020204020204" pitchFamily="34" charset="-122"/>
                <a:ea typeface="微软雅黑" panose="020B0503020204020204" pitchFamily="34" charset="-122"/>
              </a:rPr>
              <a:t>显示，通过</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CSMA/CA</a:t>
            </a:r>
            <a:r>
              <a:rPr lang="zh-CN" altLang="en-US" b="0" i="0" dirty="0">
                <a:solidFill>
                  <a:srgbClr val="000000"/>
                </a:solidFill>
                <a:effectLst/>
                <a:latin typeface="微软雅黑" panose="020B0503020204020204" pitchFamily="34" charset="-122"/>
                <a:ea typeface="微软雅黑" panose="020B0503020204020204" pitchFamily="34" charset="-122"/>
              </a:rPr>
              <a:t>机制完成传输所需的时间随着客户端数量的增加而增加。值得注意的是，</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方法始终显示出减少的传输延迟，强调了它的效率。原因是</a:t>
            </a:r>
            <a:r>
              <a:rPr lang="en-US" altLang="zh-CN" b="0" i="0" dirty="0" err="1">
                <a:solidFill>
                  <a:srgbClr val="000000"/>
                </a:solidFill>
                <a:effectLst/>
                <a:latin typeface="微软雅黑" panose="020B0503020204020204" pitchFamily="34" charset="-122"/>
                <a:ea typeface="微软雅黑" panose="020B0503020204020204" pitchFamily="34" charset="-122"/>
              </a:rPr>
              <a:t>FedSW</a:t>
            </a:r>
            <a:r>
              <a:rPr lang="zh-CN" altLang="en-US" b="0" i="0" dirty="0">
                <a:solidFill>
                  <a:srgbClr val="000000"/>
                </a:solidFill>
                <a:effectLst/>
                <a:latin typeface="微软雅黑" panose="020B0503020204020204" pitchFamily="34" charset="-122"/>
                <a:ea typeface="微软雅黑" panose="020B0503020204020204" pitchFamily="34" charset="-122"/>
              </a:rPr>
              <a:t>方法减少了由于频繁的争用回退而导致的空信道退避时间的延迟。</a:t>
            </a:r>
          </a:p>
          <a:p>
            <a:br>
              <a:rPr lang="zh-CN" altLang="en-US" dirty="0"/>
            </a:b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just"/>
            <a:endParaRPr lang="zh-CN" altLang="en-US" b="0" i="0" dirty="0">
              <a:solidFill>
                <a:srgbClr val="000000"/>
              </a:solidFill>
              <a:effectLst/>
              <a:latin typeface="微软雅黑" panose="020B0503020204020204" pitchFamily="34" charset="-122"/>
              <a:ea typeface="微软雅黑" panose="020B0503020204020204" pitchFamily="34" charset="-122"/>
            </a:endParaRPr>
          </a:p>
          <a:p>
            <a:endParaRPr kumimoji="1" lang="zh-CN" altLang="en-US"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18</a:t>
            </a:fld>
            <a:endParaRPr kumimoji="1" lang="zh-CN" altLang="en-US"/>
          </a:p>
        </p:txBody>
      </p:sp>
    </p:spTree>
    <p:extLst>
      <p:ext uri="{BB962C8B-B14F-4D97-AF65-F5344CB8AC3E}">
        <p14:creationId xmlns:p14="http://schemas.microsoft.com/office/powerpoint/2010/main" val="50784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我将从以下五个方面来进行汇报，第一个是介绍一下</a:t>
            </a:r>
            <a:r>
              <a:rPr kumimoji="1" lang="en-US" altLang="zh-CN" dirty="0" err="1"/>
              <a:t>WiFi</a:t>
            </a:r>
            <a:r>
              <a:rPr kumimoji="1" lang="zh-CN" altLang="en-US" dirty="0"/>
              <a:t>网络和联邦学习的一些背景介绍，第二点是本文具体的研究内容，第三点是实验仿真设置，第四点是从一些仿真结果来看本方法</a:t>
            </a:r>
            <a:r>
              <a:rPr lang="zh-CN" altLang="en-US" dirty="0">
                <a:solidFill>
                  <a:srgbClr val="000000"/>
                </a:solidFill>
                <a:effectLst/>
              </a:rPr>
              <a:t>提升</a:t>
            </a:r>
            <a:r>
              <a:rPr lang="en-US" altLang="zh-CN" dirty="0" err="1">
                <a:solidFill>
                  <a:srgbClr val="000000"/>
                </a:solidFill>
                <a:effectLst/>
              </a:rPr>
              <a:t>WiFi</a:t>
            </a:r>
            <a:r>
              <a:rPr lang="zh-CN" altLang="en-US" dirty="0">
                <a:solidFill>
                  <a:srgbClr val="000000"/>
                </a:solidFill>
                <a:effectLst/>
              </a:rPr>
              <a:t>网络下联邦学习的高效性、鲁棒性和兼容性，最后总结一下本文以及后续的研究。</a:t>
            </a:r>
            <a:endParaRPr lang="zh-CN" altLang="en-US" dirty="0">
              <a:effectLst/>
            </a:endParaRPr>
          </a:p>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0" i="0" dirty="0">
                <a:solidFill>
                  <a:srgbClr val="000000"/>
                </a:solidFill>
                <a:effectLst/>
                <a:latin typeface="微软雅黑" panose="020B0503020204020204" pitchFamily="34" charset="-122"/>
                <a:ea typeface="微软雅黑" panose="020B0503020204020204" pitchFamily="34" charset="-122"/>
              </a:rPr>
              <a:t>首先先阐述一下</a:t>
            </a:r>
            <a:r>
              <a:rPr lang="en-US" altLang="zh-CN" sz="2800" b="0" i="0" dirty="0" err="1">
                <a:solidFill>
                  <a:srgbClr val="000000"/>
                </a:solidFill>
                <a:effectLst/>
                <a:latin typeface="微软雅黑" panose="020B0503020204020204" pitchFamily="34" charset="-122"/>
                <a:ea typeface="微软雅黑" panose="020B0503020204020204" pitchFamily="34" charset="-122"/>
              </a:rPr>
              <a:t>WiFi</a:t>
            </a:r>
            <a:r>
              <a:rPr lang="zh-CN" altLang="en-US" sz="2800" b="0" i="0" dirty="0">
                <a:solidFill>
                  <a:srgbClr val="000000"/>
                </a:solidFill>
                <a:effectLst/>
                <a:latin typeface="微软雅黑" panose="020B0503020204020204" pitchFamily="34" charset="-122"/>
                <a:ea typeface="微软雅黑" panose="020B0503020204020204" pitchFamily="34" charset="-122"/>
              </a:rPr>
              <a:t>的发展背景，我们知道，随着无线通信的不断发展，</a:t>
            </a:r>
            <a:r>
              <a:rPr lang="en-US" altLang="zh-CN" sz="2800" b="0" i="0" dirty="0" err="1">
                <a:solidFill>
                  <a:srgbClr val="000000"/>
                </a:solidFill>
                <a:effectLst/>
                <a:latin typeface="微软雅黑" panose="020B0503020204020204" pitchFamily="34" charset="-122"/>
                <a:ea typeface="微软雅黑" panose="020B0503020204020204" pitchFamily="34" charset="-122"/>
              </a:rPr>
              <a:t>WiFi</a:t>
            </a:r>
            <a:r>
              <a:rPr lang="zh-CN" altLang="en-US" sz="2800" b="0" i="0" dirty="0">
                <a:solidFill>
                  <a:srgbClr val="000000"/>
                </a:solidFill>
                <a:effectLst/>
                <a:latin typeface="微软雅黑" panose="020B0503020204020204" pitchFamily="34" charset="-122"/>
                <a:ea typeface="微软雅黑" panose="020B0503020204020204" pitchFamily="34" charset="-122"/>
              </a:rPr>
              <a:t>网络已经成为我们生活和工作的基本组成部分。</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据</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Omdia</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统计，</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WiFi</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网络流量需求快速增长，全球</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接近</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40%</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的互联网流量来自</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WiFi</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800" b="1" i="0" dirty="0">
                <a:effectLst/>
                <a:latin typeface="微软雅黑" panose="020B0503020204020204" pitchFamily="34" charset="-122"/>
                <a:ea typeface="微软雅黑" panose="020B0503020204020204" pitchFamily="34" charset="-122"/>
              </a:rPr>
              <a:t>2024</a:t>
            </a:r>
            <a:r>
              <a:rPr lang="zh-CN" altLang="en-US" sz="2800" b="1" i="0" dirty="0">
                <a:effectLst/>
                <a:latin typeface="微软雅黑" panose="020B0503020204020204" pitchFamily="34" charset="-122"/>
                <a:ea typeface="微软雅黑" panose="020B0503020204020204" pitchFamily="34" charset="-122"/>
              </a:rPr>
              <a:t>年，预计超过</a:t>
            </a:r>
            <a:r>
              <a:rPr lang="en-US" altLang="zh-CN" sz="2800" b="1" dirty="0">
                <a:latin typeface="微软雅黑" panose="020B0503020204020204" pitchFamily="34" charset="-122"/>
                <a:ea typeface="微软雅黑" panose="020B0503020204020204" pitchFamily="34" charset="-122"/>
              </a:rPr>
              <a:t>400</a:t>
            </a:r>
            <a:r>
              <a:rPr lang="zh-CN" altLang="en-US" sz="2800" b="1" i="0" dirty="0">
                <a:effectLst/>
                <a:latin typeface="微软雅黑" panose="020B0503020204020204" pitchFamily="34" charset="-122"/>
                <a:ea typeface="微软雅黑" panose="020B0503020204020204" pitchFamily="34" charset="-122"/>
              </a:rPr>
              <a:t>万</a:t>
            </a:r>
            <a:r>
              <a:rPr lang="en-US" altLang="zh-CN" sz="2800" b="1" i="0" dirty="0">
                <a:effectLst/>
                <a:latin typeface="微软雅黑" panose="020B0503020204020204" pitchFamily="34" charset="-122"/>
                <a:ea typeface="微软雅黑" panose="020B0503020204020204" pitchFamily="34" charset="-122"/>
              </a:rPr>
              <a:t>PB</a:t>
            </a:r>
            <a:r>
              <a:rPr lang="zh-CN" altLang="en-US" sz="2800" b="1" i="0" dirty="0">
                <a:effectLst/>
                <a:latin typeface="微软雅黑" panose="020B0503020204020204" pitchFamily="34" charset="-122"/>
                <a:ea typeface="微软雅黑" panose="020B0503020204020204" pitchFamily="34" charset="-122"/>
              </a:rPr>
              <a:t>（拍字节）数据将通过</a:t>
            </a:r>
            <a:r>
              <a:rPr lang="en-US" altLang="zh-CN" sz="2800" b="1" i="0" dirty="0" err="1">
                <a:effectLst/>
                <a:latin typeface="微软雅黑" panose="020B0503020204020204" pitchFamily="34" charset="-122"/>
                <a:ea typeface="微软雅黑" panose="020B0503020204020204" pitchFamily="34" charset="-122"/>
              </a:rPr>
              <a:t>WiFi</a:t>
            </a:r>
            <a:r>
              <a:rPr lang="zh-CN" altLang="en-US" sz="2800" b="1" i="0" dirty="0">
                <a:effectLst/>
                <a:latin typeface="微软雅黑" panose="020B0503020204020204" pitchFamily="34" charset="-122"/>
                <a:ea typeface="微软雅黑" panose="020B0503020204020204" pitchFamily="34" charset="-122"/>
              </a:rPr>
              <a:t>传输，远远高于</a:t>
            </a:r>
            <a:r>
              <a:rPr lang="en-US" altLang="zh-CN" sz="2800" b="1" i="0" dirty="0">
                <a:effectLst/>
                <a:latin typeface="微软雅黑" panose="020B0503020204020204" pitchFamily="34" charset="-122"/>
                <a:ea typeface="微软雅黑" panose="020B0503020204020204" pitchFamily="34" charset="-122"/>
              </a:rPr>
              <a:t>2017</a:t>
            </a:r>
            <a:r>
              <a:rPr lang="zh-CN" altLang="en-US" sz="2800" b="1" i="0" dirty="0">
                <a:effectLst/>
                <a:latin typeface="微软雅黑" panose="020B0503020204020204" pitchFamily="34" charset="-122"/>
                <a:ea typeface="微软雅黑" panose="020B0503020204020204" pitchFamily="34" charset="-122"/>
              </a:rPr>
              <a:t>年</a:t>
            </a:r>
            <a:r>
              <a:rPr lang="zh-CN" altLang="en-US" sz="2800" b="1" dirty="0">
                <a:latin typeface="微软雅黑" panose="020B0503020204020204" pitchFamily="34" charset="-122"/>
                <a:ea typeface="微软雅黑" panose="020B0503020204020204" pitchFamily="34" charset="-122"/>
              </a:rPr>
              <a:t>，</a:t>
            </a:r>
            <a:r>
              <a:rPr lang="zh-CN" altLang="en-US" sz="2800" b="1" i="0" dirty="0">
                <a:effectLst/>
                <a:latin typeface="微软雅黑" panose="020B0503020204020204" pitchFamily="34" charset="-122"/>
                <a:ea typeface="微软雅黑" panose="020B0503020204020204" pitchFamily="34" charset="-122"/>
              </a:rPr>
              <a:t>这意味着市场扩大了接近</a:t>
            </a:r>
            <a:r>
              <a:rPr lang="en-US" altLang="zh-CN" sz="2800" b="1" i="0" dirty="0">
                <a:effectLst/>
                <a:latin typeface="微软雅黑" panose="020B0503020204020204" pitchFamily="34" charset="-122"/>
                <a:ea typeface="微软雅黑" panose="020B0503020204020204" pitchFamily="34" charset="-122"/>
              </a:rPr>
              <a:t>5</a:t>
            </a:r>
            <a:r>
              <a:rPr lang="zh-CN" altLang="en-US" sz="2800" b="1" i="0" dirty="0">
                <a:effectLst/>
                <a:latin typeface="微软雅黑" panose="020B0503020204020204" pitchFamily="34" charset="-122"/>
                <a:ea typeface="微软雅黑" panose="020B0503020204020204" pitchFamily="34" charset="-122"/>
              </a:rPr>
              <a:t>倍。</a:t>
            </a:r>
            <a:endParaRPr lang="en-US" altLang="zh-CN" sz="2800" b="1" i="0" dirty="0">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i="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t>HT </a:t>
            </a:r>
            <a:r>
              <a:rPr lang="zh-CN" altLang="en-US" sz="2800" dirty="0"/>
              <a:t>标准（</a:t>
            </a:r>
            <a:r>
              <a:rPr lang="en-US" altLang="zh-CN" sz="2800" dirty="0"/>
              <a:t>802.11n</a:t>
            </a:r>
            <a:r>
              <a:rPr lang="zh-CN" altLang="en-US" sz="2800" dirty="0"/>
              <a:t>）：新增支持 </a:t>
            </a:r>
            <a:r>
              <a:rPr lang="en-US" altLang="zh-CN" sz="2800" dirty="0"/>
              <a:t>SU-MIMO </a:t>
            </a:r>
            <a:r>
              <a:rPr lang="zh-CN" altLang="en-US" sz="2800" dirty="0"/>
              <a:t>和 </a:t>
            </a:r>
            <a:r>
              <a:rPr lang="en-US" altLang="zh-CN" sz="2800" dirty="0"/>
              <a:t>OFDM </a:t>
            </a:r>
            <a:r>
              <a:rPr lang="zh-CN" altLang="en-US" sz="2800" dirty="0"/>
              <a:t>技 术，速率达到 </a:t>
            </a:r>
            <a:r>
              <a:rPr lang="en-US" altLang="zh-CN" sz="2800" dirty="0"/>
              <a:t>600Mbit/s</a:t>
            </a:r>
            <a:r>
              <a:rPr lang="zh-CN" altLang="en-US" sz="2800" dirty="0"/>
              <a:t>。 </a:t>
            </a:r>
            <a:endParaRPr lang="en-US" altLang="zh-CN"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t>VHT </a:t>
            </a:r>
            <a:r>
              <a:rPr lang="zh-CN" altLang="en-US" sz="2800" dirty="0"/>
              <a:t>标准（ </a:t>
            </a:r>
            <a:r>
              <a:rPr lang="en-US" altLang="zh-CN" sz="2800" dirty="0"/>
              <a:t>802.11ac </a:t>
            </a:r>
            <a:r>
              <a:rPr lang="zh-CN" altLang="en-US" sz="2800" dirty="0"/>
              <a:t>）： 新增 支 持 下 行 </a:t>
            </a:r>
            <a:r>
              <a:rPr lang="en-US" altLang="zh-CN" sz="2800" dirty="0"/>
              <a:t>MU-MIMO </a:t>
            </a:r>
            <a:r>
              <a:rPr lang="zh-CN" altLang="en-US" sz="2800" dirty="0"/>
              <a:t>，信 道 带 宽 最大 支 持 </a:t>
            </a:r>
            <a:r>
              <a:rPr lang="en-US" altLang="zh-CN" sz="2800" dirty="0"/>
              <a:t>160MHz</a:t>
            </a:r>
            <a:r>
              <a:rPr lang="zh-CN" altLang="en-US" sz="2800" dirty="0"/>
              <a:t>，速率更是达到了 </a:t>
            </a:r>
            <a:r>
              <a:rPr lang="en-US" altLang="zh-CN" sz="2800" dirty="0"/>
              <a:t>6933.33Mbit/s</a:t>
            </a:r>
            <a:r>
              <a:rPr lang="zh-CN" altLang="en-US" sz="2800" dirty="0"/>
              <a:t>。 </a:t>
            </a:r>
            <a:endParaRPr lang="en-US" altLang="zh-CN"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t>HE </a:t>
            </a:r>
            <a:r>
              <a:rPr lang="zh-CN" altLang="en-US" sz="2800" dirty="0"/>
              <a:t>标准（ </a:t>
            </a:r>
            <a:r>
              <a:rPr lang="en-US" altLang="zh-CN" sz="2800" dirty="0"/>
              <a:t>802.11ax </a:t>
            </a:r>
            <a:r>
              <a:rPr lang="zh-CN" altLang="en-US" sz="2800" dirty="0"/>
              <a:t>）： 引 入 正 交 频 分 多 址 </a:t>
            </a:r>
            <a:r>
              <a:rPr lang="en-US" altLang="zh-CN" sz="2800" dirty="0"/>
              <a:t>OFDMA </a:t>
            </a:r>
            <a:r>
              <a:rPr lang="zh-CN" altLang="en-US" sz="2800" dirty="0"/>
              <a:t>（ </a:t>
            </a:r>
            <a:r>
              <a:rPr lang="en-US" altLang="zh-CN" sz="2800" dirty="0"/>
              <a:t>Orthogonal Frequency Division Multiple Access</a:t>
            </a:r>
            <a:r>
              <a:rPr lang="zh-CN" altLang="en-US" sz="2800" dirty="0"/>
              <a:t>）、上行 </a:t>
            </a:r>
            <a:r>
              <a:rPr lang="en-US" altLang="zh-CN" sz="2800" dirty="0"/>
              <a:t>MU-MIMO</a:t>
            </a:r>
            <a:r>
              <a:rPr lang="zh-CN" altLang="en-US" sz="2800" dirty="0"/>
              <a:t>、</a:t>
            </a:r>
            <a:r>
              <a:rPr lang="en-US" altLang="zh-CN" sz="2800" dirty="0"/>
              <a:t>BSS Coloring </a:t>
            </a:r>
            <a:r>
              <a:rPr lang="zh-CN" altLang="en-US" sz="2800" dirty="0"/>
              <a:t>和目标时间唤醒 </a:t>
            </a:r>
            <a:r>
              <a:rPr lang="en-US" altLang="zh-CN" sz="2800" dirty="0"/>
              <a:t>TWT</a:t>
            </a:r>
            <a:r>
              <a:rPr lang="zh-CN" altLang="en-US" sz="2800" dirty="0"/>
              <a:t>（</a:t>
            </a:r>
            <a:r>
              <a:rPr lang="en-US" altLang="zh-CN" sz="2800" dirty="0"/>
              <a:t>Target Wake Time</a:t>
            </a:r>
            <a:r>
              <a:rPr lang="zh-CN" altLang="en-US" sz="2800" dirty="0"/>
              <a:t>）等技术，进一步提升了高密场景下的吞吐量，速率直接达到 </a:t>
            </a:r>
            <a:r>
              <a:rPr lang="en-US" altLang="zh-CN" sz="2800" dirty="0"/>
              <a:t>9607.8Mbit/s</a:t>
            </a:r>
            <a:r>
              <a:rPr lang="zh-CN" altLang="en-US" sz="2800" dirty="0"/>
              <a:t>。</a:t>
            </a:r>
            <a:endParaRPr lang="en-US" altLang="zh-CN"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dirty="0"/>
              <a:t>EHT </a:t>
            </a:r>
            <a:r>
              <a:rPr lang="zh-CN" altLang="en-US" sz="4000" dirty="0"/>
              <a:t>标准（</a:t>
            </a:r>
            <a:r>
              <a:rPr lang="en-US" altLang="zh-CN" sz="4000" dirty="0"/>
              <a:t>802.11be</a:t>
            </a:r>
            <a:r>
              <a:rPr lang="zh-CN" altLang="en-US" sz="4000" dirty="0"/>
              <a:t>）：在 </a:t>
            </a:r>
            <a:r>
              <a:rPr lang="en-US" altLang="zh-CN" sz="4000" dirty="0"/>
              <a:t>Wi-Fi 6E </a:t>
            </a:r>
            <a:r>
              <a:rPr lang="zh-CN" altLang="en-US" sz="4000" dirty="0"/>
              <a:t>引入 </a:t>
            </a:r>
            <a:r>
              <a:rPr lang="en-US" altLang="zh-CN" sz="4000" dirty="0"/>
              <a:t>6GHz </a:t>
            </a:r>
            <a:r>
              <a:rPr lang="zh-CN" altLang="en-US" sz="4000" dirty="0"/>
              <a:t>新频谱的基础上，新增支持多资 源单元 </a:t>
            </a:r>
            <a:r>
              <a:rPr lang="en-US" altLang="zh-CN" sz="4000" dirty="0"/>
              <a:t>MRU</a:t>
            </a:r>
            <a:r>
              <a:rPr lang="zh-CN" altLang="en-US" sz="4000" dirty="0"/>
              <a:t>（</a:t>
            </a:r>
            <a:r>
              <a:rPr lang="en-US" altLang="zh-CN" sz="4000" dirty="0"/>
              <a:t>Multi Resource Unit</a:t>
            </a:r>
            <a:r>
              <a:rPr lang="zh-CN" altLang="en-US" sz="4000" dirty="0"/>
              <a:t>）、多链路 </a:t>
            </a:r>
            <a:r>
              <a:rPr lang="en-US" altLang="zh-CN" sz="4000" dirty="0"/>
              <a:t>Multi-Link </a:t>
            </a:r>
            <a:r>
              <a:rPr lang="zh-CN" altLang="en-US" sz="4000" dirty="0"/>
              <a:t>等技术，进一步提升 了吞吐率，速率直接达到 </a:t>
            </a:r>
            <a:r>
              <a:rPr lang="en-US" altLang="zh-CN" sz="4000" dirty="0"/>
              <a:t>23050Mbit/s</a:t>
            </a:r>
            <a:r>
              <a:rPr lang="zh-CN" altLang="en-US" sz="4000" dirty="0"/>
              <a:t>。</a:t>
            </a:r>
            <a:endParaRPr lang="en-US" altLang="zh-CN"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i="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i="0" dirty="0" err="1">
                <a:effectLst/>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sz="2800" i="0" dirty="0">
                <a:effectLst/>
                <a:latin typeface="微软雅黑" panose="020B0503020204020204" pitchFamily="34" charset="-122"/>
                <a:ea typeface="微软雅黑" panose="020B0503020204020204" pitchFamily="34" charset="-122"/>
                <a:cs typeface="Times New Roman" panose="02020603050405020304" pitchFamily="18" charset="0"/>
              </a:rPr>
              <a:t>网络主要有四个特点，即  </a:t>
            </a:r>
            <a:r>
              <a:rPr lang="zh-CN" altLang="zh-CN" sz="1800" dirty="0">
                <a:effectLst/>
                <a:ea typeface="等线" panose="02010600030101010101" pitchFamily="2" charset="-122"/>
                <a:cs typeface="Times New Roman" panose="02020603050405020304" pitchFamily="18" charset="0"/>
              </a:rPr>
              <a:t>广泛的覆盖范围、高速的传输速率和低廉的成本</a:t>
            </a:r>
            <a:r>
              <a:rPr lang="en-US" altLang="zh-CN" sz="1800" dirty="0">
                <a:effectLst/>
                <a:ea typeface="等线" panose="02010600030101010101" pitchFamily="2" charset="-122"/>
                <a:cs typeface="Times New Roman" panose="02020603050405020304" pitchFamily="18" charset="0"/>
              </a:rPr>
              <a:t> </a:t>
            </a:r>
            <a:r>
              <a:rPr lang="zh-CN" altLang="en-US" sz="1800" dirty="0">
                <a:effectLst/>
                <a:ea typeface="等线" panose="02010600030101010101" pitchFamily="2" charset="-122"/>
                <a:cs typeface="Times New Roman" panose="02020603050405020304" pitchFamily="18" charset="0"/>
              </a:rPr>
              <a:t>以及一些可扩展性</a:t>
            </a:r>
            <a:r>
              <a:rPr lang="zh-CN" altLang="zh-CN" sz="1800" dirty="0">
                <a:effectLst/>
                <a:ea typeface="等线" panose="02010600030101010101" pitchFamily="2" charset="-122"/>
                <a:cs typeface="Times New Roman" panose="02020603050405020304" pitchFamily="18" charset="0"/>
              </a:rPr>
              <a:t>，</a:t>
            </a:r>
            <a:r>
              <a:rPr lang="en-US" altLang="zh-CN" sz="1800" dirty="0" err="1">
                <a:effectLst/>
                <a:ea typeface="等线" panose="02010600030101010101" pitchFamily="2" charset="-122"/>
                <a:cs typeface="Times New Roman" panose="02020603050405020304" pitchFamily="18" charset="0"/>
              </a:rPr>
              <a:t>WiFi</a:t>
            </a:r>
            <a:r>
              <a:rPr lang="zh-CN" altLang="zh-CN" sz="1800" dirty="0">
                <a:effectLst/>
                <a:ea typeface="等线" panose="02010600030101010101" pitchFamily="2" charset="-122"/>
                <a:cs typeface="Times New Roman" panose="02020603050405020304" pitchFamily="18" charset="0"/>
              </a:rPr>
              <a:t>网络极大地提升了用户的接入便捷性和通信效率。</a:t>
            </a:r>
            <a:endParaRPr lang="en-US" altLang="zh-CN" sz="1800" dirty="0">
              <a:effectLst/>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i="0" dirty="0">
                <a:solidFill>
                  <a:srgbClr val="24292F"/>
                </a:solidFill>
                <a:effectLst/>
                <a:latin typeface="Noto Sans" panose="020B0502040504020204" pitchFamily="34" charset="0"/>
              </a:rPr>
              <a:t>广泛的覆盖范围：</a:t>
            </a:r>
            <a:r>
              <a:rPr lang="zh-CN" altLang="en-US" sz="2800" b="0" i="0" dirty="0">
                <a:solidFill>
                  <a:srgbClr val="24292F"/>
                </a:solidFill>
                <a:effectLst/>
                <a:latin typeface="Noto Sans" panose="020B0502040504020204" pitchFamily="34" charset="0"/>
              </a:rPr>
              <a:t> </a:t>
            </a:r>
            <a:r>
              <a:rPr lang="en-US" altLang="zh-CN" sz="2800" b="0" i="0" dirty="0" err="1">
                <a:solidFill>
                  <a:srgbClr val="24292F"/>
                </a:solidFill>
                <a:effectLst/>
                <a:latin typeface="Noto Sans" panose="020B0502040504020204" pitchFamily="34" charset="0"/>
              </a:rPr>
              <a:t>WiFi</a:t>
            </a:r>
            <a:r>
              <a:rPr lang="zh-CN" altLang="en-US" sz="2800" b="0" i="0" dirty="0">
                <a:solidFill>
                  <a:srgbClr val="24292F"/>
                </a:solidFill>
                <a:effectLst/>
                <a:latin typeface="Noto Sans" panose="020B0502040504020204" pitchFamily="34" charset="0"/>
              </a:rPr>
              <a:t>网络能够覆盖较大的区域，使用户可以在覆盖范围内随时随地连接到网络，无需受限于有线连接。这种广泛的覆盖范围使得用户在家庭、办公室、公共场所等多种场景下都能方便地接入网络。</a:t>
            </a:r>
            <a:endParaRPr lang="en-US" altLang="zh-CN" sz="2800"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i="0" dirty="0">
                <a:solidFill>
                  <a:srgbClr val="24292F"/>
                </a:solidFill>
                <a:effectLst/>
                <a:latin typeface="Noto Sans" panose="020B0502040504020204" pitchFamily="34" charset="0"/>
              </a:rPr>
              <a:t>高速的传输速率：</a:t>
            </a:r>
            <a:r>
              <a:rPr lang="zh-CN" altLang="en-US" sz="4000" b="0" i="0" dirty="0">
                <a:solidFill>
                  <a:srgbClr val="24292F"/>
                </a:solidFill>
                <a:effectLst/>
                <a:latin typeface="Noto Sans" panose="020B0502040504020204" pitchFamily="34" charset="0"/>
              </a:rPr>
              <a:t> </a:t>
            </a:r>
            <a:r>
              <a:rPr lang="en-US" altLang="zh-CN" sz="4000" b="0" i="0" dirty="0" err="1">
                <a:solidFill>
                  <a:srgbClr val="24292F"/>
                </a:solidFill>
                <a:effectLst/>
                <a:latin typeface="Noto Sans" panose="020B0502040504020204" pitchFamily="34" charset="0"/>
              </a:rPr>
              <a:t>WiFi</a:t>
            </a:r>
            <a:r>
              <a:rPr lang="zh-CN" altLang="en-US" sz="4000" b="0" i="0" dirty="0">
                <a:solidFill>
                  <a:srgbClr val="24292F"/>
                </a:solidFill>
                <a:effectLst/>
                <a:latin typeface="Noto Sans" panose="020B0502040504020204" pitchFamily="34" charset="0"/>
              </a:rPr>
              <a:t>网络提供了高速的数据传输速率，使用户能够快速地下载和上传数据，观看高清视频、进行在线游戏等高带宽需求的活动。高速的传输速率提升了用户体验，使通信更加高效便捷。</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i="0" dirty="0">
                <a:solidFill>
                  <a:srgbClr val="24292F"/>
                </a:solidFill>
                <a:effectLst/>
                <a:latin typeface="Noto Sans" panose="020B0502040504020204" pitchFamily="34" charset="0"/>
              </a:rPr>
              <a:t>低廉的成本：</a:t>
            </a:r>
            <a:r>
              <a:rPr lang="zh-CN" altLang="en-US" sz="4000" b="0" i="0" dirty="0">
                <a:solidFill>
                  <a:srgbClr val="24292F"/>
                </a:solidFill>
                <a:effectLst/>
                <a:latin typeface="Noto Sans" panose="020B0502040504020204" pitchFamily="34" charset="0"/>
              </a:rPr>
              <a:t> 相对于一些有线网络技术，建立和维护</a:t>
            </a:r>
            <a:r>
              <a:rPr lang="en-US" altLang="zh-CN" sz="4000" b="0" i="0" dirty="0" err="1">
                <a:solidFill>
                  <a:srgbClr val="24292F"/>
                </a:solidFill>
                <a:effectLst/>
                <a:latin typeface="Noto Sans" panose="020B0502040504020204" pitchFamily="34" charset="0"/>
              </a:rPr>
              <a:t>WiFi</a:t>
            </a:r>
            <a:r>
              <a:rPr lang="zh-CN" altLang="en-US" sz="4000" b="0" i="0" dirty="0">
                <a:solidFill>
                  <a:srgbClr val="24292F"/>
                </a:solidFill>
                <a:effectLst/>
                <a:latin typeface="Noto Sans" panose="020B0502040504020204" pitchFamily="34" charset="0"/>
              </a:rPr>
              <a:t>网络的成本相对较低。</a:t>
            </a:r>
            <a:r>
              <a:rPr lang="en-US" altLang="zh-CN" sz="4000" b="0" i="0" dirty="0" err="1">
                <a:solidFill>
                  <a:srgbClr val="24292F"/>
                </a:solidFill>
                <a:effectLst/>
                <a:latin typeface="Noto Sans" panose="020B0502040504020204" pitchFamily="34" charset="0"/>
              </a:rPr>
              <a:t>WiFi</a:t>
            </a:r>
            <a:r>
              <a:rPr lang="zh-CN" altLang="en-US" sz="4000" b="0" i="0" dirty="0">
                <a:solidFill>
                  <a:srgbClr val="24292F"/>
                </a:solidFill>
                <a:effectLst/>
                <a:latin typeface="Noto Sans" panose="020B0502040504020204" pitchFamily="34" charset="0"/>
              </a:rPr>
              <a:t>设备价格逐渐下降，且安装和配置也相对简单，这使得</a:t>
            </a:r>
            <a:r>
              <a:rPr lang="en-US" altLang="zh-CN" sz="4000" b="0" i="0" dirty="0" err="1">
                <a:solidFill>
                  <a:srgbClr val="24292F"/>
                </a:solidFill>
                <a:effectLst/>
                <a:latin typeface="Noto Sans" panose="020B0502040504020204" pitchFamily="34" charset="0"/>
              </a:rPr>
              <a:t>WiFi</a:t>
            </a:r>
            <a:r>
              <a:rPr lang="zh-CN" altLang="en-US" sz="4000" b="0" i="0" dirty="0">
                <a:solidFill>
                  <a:srgbClr val="24292F"/>
                </a:solidFill>
                <a:effectLst/>
                <a:latin typeface="Noto Sans" panose="020B0502040504020204" pitchFamily="34" charset="0"/>
              </a:rPr>
              <a:t>网络更加普及和经济实惠。</a:t>
            </a:r>
            <a:endParaRPr lang="en-US" altLang="zh-CN" sz="4000"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5400" b="1" i="0" dirty="0">
                <a:solidFill>
                  <a:srgbClr val="24292F"/>
                </a:solidFill>
                <a:effectLst/>
                <a:latin typeface="Noto Sans" panose="020B0502040504020204" pitchFamily="34" charset="0"/>
              </a:rPr>
              <a:t>可扩展性：</a:t>
            </a:r>
            <a:r>
              <a:rPr lang="zh-CN" altLang="en-US" sz="5400" b="0" i="0" dirty="0">
                <a:solidFill>
                  <a:srgbClr val="24292F"/>
                </a:solidFill>
                <a:effectLst/>
                <a:latin typeface="Noto Sans" panose="020B0502040504020204" pitchFamily="34" charset="0"/>
              </a:rPr>
              <a:t> </a:t>
            </a:r>
            <a:r>
              <a:rPr lang="en-US" altLang="zh-CN" sz="5400" b="0" i="0" dirty="0" err="1">
                <a:solidFill>
                  <a:srgbClr val="24292F"/>
                </a:solidFill>
                <a:effectLst/>
                <a:latin typeface="Noto Sans" panose="020B0502040504020204" pitchFamily="34" charset="0"/>
              </a:rPr>
              <a:t>WiFi</a:t>
            </a:r>
            <a:r>
              <a:rPr lang="zh-CN" altLang="en-US" sz="5400" b="0" i="0" dirty="0">
                <a:solidFill>
                  <a:srgbClr val="24292F"/>
                </a:solidFill>
                <a:effectLst/>
                <a:latin typeface="Noto Sans" panose="020B0502040504020204" pitchFamily="34" charset="0"/>
              </a:rPr>
              <a:t>网络具有一定的可扩展性，用户可以根据需要扩展网络覆盖范围，增加设备连接数量等。通过添加路由器、扩展器或其他设备，用户可以灵活地扩展和优化自己的</a:t>
            </a:r>
            <a:r>
              <a:rPr lang="en-US" altLang="zh-CN" sz="5400" b="0" i="0" dirty="0" err="1">
                <a:solidFill>
                  <a:srgbClr val="24292F"/>
                </a:solidFill>
                <a:effectLst/>
                <a:latin typeface="Noto Sans" panose="020B0502040504020204" pitchFamily="34" charset="0"/>
              </a:rPr>
              <a:t>WiFi</a:t>
            </a:r>
            <a:r>
              <a:rPr lang="zh-CN" altLang="en-US" sz="5400" b="0" i="0" dirty="0">
                <a:solidFill>
                  <a:srgbClr val="24292F"/>
                </a:solidFill>
                <a:effectLst/>
                <a:latin typeface="Noto Sans" panose="020B0502040504020204" pitchFamily="34" charset="0"/>
              </a:rPr>
              <a:t>网络，以满足不断增长的需求。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4000"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4000"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0"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effectLst/>
              <a:ea typeface="等线" panose="02010600030101010101" pitchFamily="2" charset="-122"/>
              <a:cs typeface="Times New Roman" panose="02020603050405020304" pitchFamily="18" charset="0"/>
            </a:endParaRPr>
          </a:p>
          <a:p>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None/>
            </a:pPr>
            <a:r>
              <a:rPr lang="zh-CN" altLang="en-US" b="0" i="0" dirty="0">
                <a:solidFill>
                  <a:srgbClr val="494949"/>
                </a:solidFill>
                <a:effectLst/>
                <a:latin typeface="Microsoft YaHei" panose="020B0503020204020204" pitchFamily="34" charset="-122"/>
                <a:ea typeface="Microsoft YaHei" panose="020B0503020204020204" pitchFamily="34" charset="-122"/>
              </a:rPr>
              <a:t>一个</a:t>
            </a:r>
            <a:r>
              <a:rPr lang="en-US" altLang="zh-CN" b="0" i="0" dirty="0">
                <a:solidFill>
                  <a:srgbClr val="494949"/>
                </a:solidFill>
                <a:effectLst/>
                <a:latin typeface="Microsoft YaHei" panose="020B0503020204020204" pitchFamily="34" charset="-122"/>
                <a:ea typeface="Microsoft YaHei" panose="020B0503020204020204" pitchFamily="34" charset="-122"/>
              </a:rPr>
              <a:t>Wi-Fi</a:t>
            </a:r>
            <a:r>
              <a:rPr lang="zh-CN" altLang="en-US" b="0" i="0" dirty="0">
                <a:solidFill>
                  <a:srgbClr val="494949"/>
                </a:solidFill>
                <a:effectLst/>
                <a:latin typeface="Microsoft YaHei" panose="020B0503020204020204" pitchFamily="34" charset="-122"/>
                <a:ea typeface="Microsoft YaHei" panose="020B0503020204020204" pitchFamily="34" charset="-122"/>
              </a:rPr>
              <a:t>网络，通常包含至少</a:t>
            </a:r>
            <a:r>
              <a:rPr lang="en-US" altLang="zh-CN" b="0" i="0" dirty="0">
                <a:solidFill>
                  <a:srgbClr val="494949"/>
                </a:solidFill>
                <a:effectLst/>
                <a:latin typeface="Microsoft YaHei" panose="020B0503020204020204" pitchFamily="34" charset="-122"/>
                <a:ea typeface="Microsoft YaHei" panose="020B0503020204020204" pitchFamily="34" charset="-122"/>
              </a:rPr>
              <a:t>1</a:t>
            </a:r>
            <a:r>
              <a:rPr lang="zh-CN" altLang="en-US" b="0" i="0" dirty="0">
                <a:solidFill>
                  <a:srgbClr val="494949"/>
                </a:solidFill>
                <a:effectLst/>
                <a:latin typeface="Microsoft YaHei" panose="020B0503020204020204" pitchFamily="34" charset="-122"/>
                <a:ea typeface="Microsoft YaHei" panose="020B0503020204020204" pitchFamily="34" charset="-122"/>
              </a:rPr>
              <a:t>个无线接入点（</a:t>
            </a:r>
            <a:r>
              <a:rPr lang="en-US" altLang="zh-CN" b="0" i="0" dirty="0">
                <a:solidFill>
                  <a:srgbClr val="494949"/>
                </a:solidFill>
                <a:effectLst/>
                <a:latin typeface="Microsoft YaHei" panose="020B0503020204020204" pitchFamily="34" charset="-122"/>
                <a:ea typeface="Microsoft YaHei" panose="020B0503020204020204" pitchFamily="34" charset="-122"/>
              </a:rPr>
              <a:t>Access Point</a:t>
            </a:r>
            <a:r>
              <a:rPr lang="zh-CN" altLang="en-US" b="0" i="0" dirty="0">
                <a:solidFill>
                  <a:srgbClr val="494949"/>
                </a:solidFill>
                <a:effectLst/>
                <a:latin typeface="Microsoft YaHei" panose="020B0503020204020204" pitchFamily="34" charset="-122"/>
                <a:ea typeface="Microsoft YaHei" panose="020B0503020204020204" pitchFamily="34" charset="-122"/>
              </a:rPr>
              <a:t>，简称</a:t>
            </a:r>
            <a:r>
              <a:rPr lang="en-US" altLang="zh-CN" b="0" i="0" dirty="0">
                <a:solidFill>
                  <a:srgbClr val="494949"/>
                </a:solidFill>
                <a:effectLst/>
                <a:latin typeface="Microsoft YaHei" panose="020B0503020204020204" pitchFamily="34" charset="-122"/>
                <a:ea typeface="Microsoft YaHei" panose="020B0503020204020204" pitchFamily="34" charset="-122"/>
              </a:rPr>
              <a:t>AP</a:t>
            </a:r>
            <a:r>
              <a:rPr lang="zh-CN" altLang="en-US" b="0" i="0" dirty="0">
                <a:solidFill>
                  <a:srgbClr val="494949"/>
                </a:solidFill>
                <a:effectLst/>
                <a:latin typeface="Microsoft YaHei" panose="020B0503020204020204" pitchFamily="34" charset="-122"/>
                <a:ea typeface="Microsoft YaHei" panose="020B0503020204020204" pitchFamily="34" charset="-122"/>
              </a:rPr>
              <a:t>）、</a:t>
            </a:r>
            <a:r>
              <a:rPr lang="en-US" altLang="zh-CN" b="0" i="0" dirty="0">
                <a:solidFill>
                  <a:srgbClr val="494949"/>
                </a:solidFill>
                <a:effectLst/>
                <a:latin typeface="Microsoft YaHei" panose="020B0503020204020204" pitchFamily="34" charset="-122"/>
                <a:ea typeface="Microsoft YaHei" panose="020B0503020204020204" pitchFamily="34" charset="-122"/>
              </a:rPr>
              <a:t>1</a:t>
            </a:r>
            <a:r>
              <a:rPr lang="zh-CN" altLang="en-US" b="0" i="0" dirty="0">
                <a:solidFill>
                  <a:srgbClr val="494949"/>
                </a:solidFill>
                <a:effectLst/>
                <a:latin typeface="Microsoft YaHei" panose="020B0503020204020204" pitchFamily="34" charset="-122"/>
                <a:ea typeface="Microsoft YaHei" panose="020B0503020204020204" pitchFamily="34" charset="-122"/>
              </a:rPr>
              <a:t>个或多个无线终端，无线接入点允许无线终端连接到</a:t>
            </a:r>
            <a:r>
              <a:rPr lang="en-US" altLang="zh-CN" b="0" i="0" dirty="0">
                <a:solidFill>
                  <a:srgbClr val="494949"/>
                </a:solidFill>
                <a:effectLst/>
                <a:latin typeface="Microsoft YaHei" panose="020B0503020204020204" pitchFamily="34" charset="-122"/>
                <a:ea typeface="Microsoft YaHei" panose="020B0503020204020204" pitchFamily="34" charset="-122"/>
              </a:rPr>
              <a:t>Wi-Fi</a:t>
            </a:r>
            <a:r>
              <a:rPr lang="zh-CN" altLang="en-US" b="0" i="0" dirty="0">
                <a:solidFill>
                  <a:srgbClr val="494949"/>
                </a:solidFill>
                <a:effectLst/>
                <a:latin typeface="Microsoft YaHei" panose="020B0503020204020204" pitchFamily="34" charset="-122"/>
                <a:ea typeface="Microsoft YaHei" panose="020B0503020204020204" pitchFamily="34" charset="-122"/>
              </a:rPr>
              <a:t>网络，无线路由器等</a:t>
            </a:r>
            <a:r>
              <a:rPr lang="en-US" altLang="zh-CN" b="0" i="0" dirty="0">
                <a:solidFill>
                  <a:srgbClr val="494949"/>
                </a:solidFill>
                <a:effectLst/>
                <a:latin typeface="Microsoft YaHei" panose="020B0503020204020204" pitchFamily="34" charset="-122"/>
                <a:ea typeface="Microsoft YaHei" panose="020B0503020204020204" pitchFamily="34" charset="-122"/>
              </a:rPr>
              <a:t>Wi-Fi</a:t>
            </a:r>
            <a:r>
              <a:rPr lang="zh-CN" altLang="en-US" b="0" i="0" dirty="0">
                <a:solidFill>
                  <a:srgbClr val="494949"/>
                </a:solidFill>
                <a:effectLst/>
                <a:latin typeface="Microsoft YaHei" panose="020B0503020204020204" pitchFamily="34" charset="-122"/>
                <a:ea typeface="Microsoft YaHei" panose="020B0503020204020204" pitchFamily="34" charset="-122"/>
              </a:rPr>
              <a:t>设备都具备这些功能。</a:t>
            </a:r>
            <a:r>
              <a:rPr lang="en-US" altLang="zh-CN" b="0" i="0" dirty="0">
                <a:solidFill>
                  <a:srgbClr val="494949"/>
                </a:solidFill>
                <a:effectLst/>
                <a:latin typeface="Microsoft YaHei" panose="020B0503020204020204" pitchFamily="34" charset="-122"/>
                <a:ea typeface="Microsoft YaHei" panose="020B0503020204020204" pitchFamily="34" charset="-122"/>
              </a:rPr>
              <a:t>AP</a:t>
            </a:r>
            <a:r>
              <a:rPr lang="zh-CN" altLang="en-US" b="0" i="0" dirty="0">
                <a:solidFill>
                  <a:srgbClr val="494949"/>
                </a:solidFill>
                <a:effectLst/>
                <a:latin typeface="Microsoft YaHei" panose="020B0503020204020204" pitchFamily="34" charset="-122"/>
                <a:ea typeface="Microsoft YaHei" panose="020B0503020204020204" pitchFamily="34" charset="-122"/>
              </a:rPr>
              <a:t>为无线终端提供了基于</a:t>
            </a:r>
            <a:r>
              <a:rPr lang="en-US" altLang="zh-CN" b="0" i="0" dirty="0">
                <a:solidFill>
                  <a:srgbClr val="494949"/>
                </a:solidFill>
                <a:effectLst/>
                <a:latin typeface="Microsoft YaHei" panose="020B0503020204020204" pitchFamily="34" charset="-122"/>
                <a:ea typeface="Microsoft YaHei" panose="020B0503020204020204" pitchFamily="34" charset="-122"/>
              </a:rPr>
              <a:t>802.11</a:t>
            </a:r>
            <a:r>
              <a:rPr lang="zh-CN" altLang="en-US" b="0" i="0" dirty="0">
                <a:solidFill>
                  <a:srgbClr val="494949"/>
                </a:solidFill>
                <a:effectLst/>
                <a:latin typeface="Microsoft YaHei" panose="020B0503020204020204" pitchFamily="34" charset="-122"/>
                <a:ea typeface="Microsoft YaHei" panose="020B0503020204020204" pitchFamily="34" charset="-122"/>
              </a:rPr>
              <a:t>标准的无线接入服务，起到有线网络和无线网络的桥接作用。</a:t>
            </a:r>
            <a:endParaRPr lang="en-US" altLang="zh-CN" b="0" i="0" dirty="0">
              <a:solidFill>
                <a:srgbClr val="494949"/>
              </a:solidFill>
              <a:effectLst/>
              <a:latin typeface="Microsoft YaHei" panose="020B0503020204020204" pitchFamily="34" charset="-122"/>
              <a:ea typeface="Microsoft YaHei" panose="020B0503020204020204" pitchFamily="34" charset="-122"/>
            </a:endParaRPr>
          </a:p>
          <a:p>
            <a:pPr algn="l">
              <a:buFont typeface="+mj-lt"/>
              <a:buNone/>
            </a:pPr>
            <a:endParaRPr lang="en-US" altLang="zh-CN" b="0" i="0" dirty="0">
              <a:solidFill>
                <a:srgbClr val="494949"/>
              </a:solidFill>
              <a:effectLst/>
              <a:latin typeface="Microsoft YaHei" panose="020B0503020204020204" pitchFamily="34" charset="-122"/>
              <a:ea typeface="Microsoft YaHei" panose="020B0503020204020204" pitchFamily="34" charset="-122"/>
            </a:endParaRPr>
          </a:p>
          <a:p>
            <a:pPr algn="l">
              <a:buFont typeface="+mj-lt"/>
              <a:buNone/>
            </a:pPr>
            <a:endParaRPr lang="en-US" altLang="zh-CN" b="1" i="0" dirty="0">
              <a:solidFill>
                <a:srgbClr val="24292F"/>
              </a:solidFill>
              <a:effectLst/>
              <a:latin typeface="Noto Sans" panose="020B0502040504020204" pitchFamily="34" charset="0"/>
            </a:endParaRPr>
          </a:p>
          <a:p>
            <a:pPr algn="l">
              <a:buFont typeface="+mj-lt"/>
              <a:buNone/>
            </a:pPr>
            <a:endParaRPr lang="en-US" altLang="zh-CN" b="1" i="0" dirty="0">
              <a:solidFill>
                <a:srgbClr val="24292F"/>
              </a:solidFill>
              <a:effectLst/>
              <a:latin typeface="Noto Sans" panose="020B0502040504020204" pitchFamily="34" charset="0"/>
            </a:endParaRPr>
          </a:p>
          <a:p>
            <a:pPr algn="l">
              <a:buFont typeface="+mj-lt"/>
              <a:buNone/>
            </a:pPr>
            <a:endParaRPr lang="en-US" altLang="zh-CN" b="1" i="0" dirty="0">
              <a:solidFill>
                <a:srgbClr val="24292F"/>
              </a:solidFill>
              <a:effectLst/>
              <a:latin typeface="Noto Sans" panose="020B0502040504020204" pitchFamily="34" charset="0"/>
            </a:endParaRPr>
          </a:p>
          <a:p>
            <a:pPr algn="l">
              <a:buFont typeface="+mj-lt"/>
              <a:buNone/>
            </a:pPr>
            <a:r>
              <a:rPr lang="en-US" altLang="zh-CN" b="1" i="0" dirty="0">
                <a:solidFill>
                  <a:srgbClr val="24292F"/>
                </a:solidFill>
                <a:effectLst/>
                <a:latin typeface="Noto Sans" panose="020B0502040504020204" pitchFamily="34" charset="0"/>
              </a:rPr>
              <a:t>CSMA</a:t>
            </a:r>
            <a:r>
              <a:rPr lang="zh-CN" altLang="en-US" b="1" i="0" dirty="0">
                <a:solidFill>
                  <a:srgbClr val="24292F"/>
                </a:solidFill>
                <a:effectLst/>
                <a:latin typeface="Noto Sans" panose="020B0502040504020204" pitchFamily="34" charset="0"/>
              </a:rPr>
              <a:t>与</a:t>
            </a:r>
            <a:r>
              <a:rPr lang="en-US" altLang="zh-CN" b="1" i="0" dirty="0">
                <a:solidFill>
                  <a:srgbClr val="24292F"/>
                </a:solidFill>
                <a:effectLst/>
                <a:latin typeface="Noto Sans" panose="020B0502040504020204" pitchFamily="34" charset="0"/>
              </a:rPr>
              <a:t>OFDMA</a:t>
            </a:r>
            <a:r>
              <a:rPr lang="zh-CN" altLang="en-US" b="1" i="0" dirty="0">
                <a:solidFill>
                  <a:srgbClr val="24292F"/>
                </a:solidFill>
                <a:effectLst/>
                <a:latin typeface="Noto Sans" panose="020B0502040504020204" pitchFamily="34" charset="0"/>
              </a:rPr>
              <a:t>结合使用的优势：</a:t>
            </a:r>
            <a:endParaRPr lang="en-US" altLang="zh-CN" b="0" i="0" dirty="0">
              <a:solidFill>
                <a:srgbClr val="24292F"/>
              </a:solidFill>
              <a:effectLst/>
              <a:latin typeface="Noto Sans" panose="020B0502040504020204" pitchFamily="34" charset="0"/>
            </a:endParaRPr>
          </a:p>
          <a:p>
            <a:pPr algn="l">
              <a:buFontTx/>
              <a:buNone/>
            </a:pPr>
            <a:r>
              <a:rPr lang="en-US" altLang="zh-CN" b="0" i="0" dirty="0">
                <a:solidFill>
                  <a:srgbClr val="24292F"/>
                </a:solidFill>
                <a:effectLst/>
                <a:latin typeface="Noto Sans" panose="020B0502040504020204" pitchFamily="34" charset="0"/>
              </a:rPr>
              <a:t>CSMA</a:t>
            </a:r>
            <a:r>
              <a:rPr lang="zh-CN" altLang="en-US" b="0" i="0" dirty="0">
                <a:solidFill>
                  <a:srgbClr val="24292F"/>
                </a:solidFill>
                <a:effectLst/>
                <a:latin typeface="Noto Sans" panose="020B0502040504020204" pitchFamily="34" charset="0"/>
              </a:rPr>
              <a:t>可以用于控制数据传输的时机和避免碰撞，适用于低密度用户接入的情况。</a:t>
            </a:r>
            <a:endParaRPr lang="en-US" altLang="zh-CN" b="0" i="0" dirty="0">
              <a:solidFill>
                <a:srgbClr val="24292F"/>
              </a:solidFill>
              <a:effectLst/>
              <a:latin typeface="Noto Sans" panose="020B0502040504020204" pitchFamily="34" charset="0"/>
            </a:endParaRPr>
          </a:p>
          <a:p>
            <a:pPr algn="l">
              <a:buFontTx/>
              <a:buNone/>
            </a:pPr>
            <a:r>
              <a:rPr lang="en-US" altLang="zh-CN" b="0" i="0" dirty="0">
                <a:solidFill>
                  <a:srgbClr val="24292F"/>
                </a:solidFill>
                <a:effectLst/>
                <a:latin typeface="Noto Sans" panose="020B0502040504020204" pitchFamily="34" charset="0"/>
              </a:rPr>
              <a:t>OFDMA</a:t>
            </a:r>
            <a:r>
              <a:rPr lang="zh-CN" altLang="en-US" b="0" i="0" dirty="0">
                <a:solidFill>
                  <a:srgbClr val="24292F"/>
                </a:solidFill>
                <a:effectLst/>
                <a:latin typeface="Noto Sans" panose="020B0502040504020204" pitchFamily="34" charset="0"/>
              </a:rPr>
              <a:t>可以提高频谱效率，允许同时向多个用户传输数据，适用于高密度用户接入的情况。</a:t>
            </a:r>
            <a:endParaRPr lang="en-US" altLang="zh-CN" b="0" i="0" dirty="0">
              <a:solidFill>
                <a:srgbClr val="24292F"/>
              </a:solidFill>
              <a:effectLst/>
              <a:latin typeface="Noto Sans" panose="020B0502040504020204" pitchFamily="34" charset="0"/>
            </a:endParaRPr>
          </a:p>
          <a:p>
            <a:pPr algn="l">
              <a:buFontTx/>
              <a:buNone/>
            </a:pPr>
            <a:r>
              <a:rPr lang="zh-CN" altLang="en-US" b="0" i="0" dirty="0">
                <a:solidFill>
                  <a:srgbClr val="24292F"/>
                </a:solidFill>
                <a:effectLst/>
                <a:latin typeface="Noto Sans" panose="020B0502040504020204" pitchFamily="34" charset="0"/>
              </a:rPr>
              <a:t>结合使用时，</a:t>
            </a:r>
            <a:r>
              <a:rPr lang="en-US" altLang="zh-CN" b="0" i="0" dirty="0">
                <a:solidFill>
                  <a:srgbClr val="24292F"/>
                </a:solidFill>
                <a:effectLst/>
                <a:latin typeface="Noto Sans" panose="020B0502040504020204" pitchFamily="34" charset="0"/>
              </a:rPr>
              <a:t>CSMA</a:t>
            </a:r>
            <a:r>
              <a:rPr lang="zh-CN" altLang="en-US" b="0" i="0" dirty="0">
                <a:solidFill>
                  <a:srgbClr val="24292F"/>
                </a:solidFill>
                <a:effectLst/>
                <a:latin typeface="Noto Sans" panose="020B0502040504020204" pitchFamily="34" charset="0"/>
              </a:rPr>
              <a:t>可以用于控制数据传输的时机和避免碰撞，而</a:t>
            </a:r>
            <a:r>
              <a:rPr lang="en-US" altLang="zh-CN" b="0" i="0" dirty="0">
                <a:solidFill>
                  <a:srgbClr val="24292F"/>
                </a:solidFill>
                <a:effectLst/>
                <a:latin typeface="Noto Sans" panose="020B0502040504020204" pitchFamily="34" charset="0"/>
              </a:rPr>
              <a:t>OFDMA</a:t>
            </a:r>
            <a:r>
              <a:rPr lang="zh-CN" altLang="en-US" b="0" i="0" dirty="0">
                <a:solidFill>
                  <a:srgbClr val="24292F"/>
                </a:solidFill>
                <a:effectLst/>
                <a:latin typeface="Noto Sans" panose="020B0502040504020204" pitchFamily="34" charset="0"/>
              </a:rPr>
              <a:t>可以提高频谱利用率，共同优化数据传输效率和网络性能。</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4</a:t>
            </a:fld>
            <a:endParaRPr kumimoji="1" lang="zh-CN" altLang="en-US"/>
          </a:p>
        </p:txBody>
      </p:sp>
    </p:spTree>
    <p:extLst>
      <p:ext uri="{BB962C8B-B14F-4D97-AF65-F5344CB8AC3E}">
        <p14:creationId xmlns:p14="http://schemas.microsoft.com/office/powerpoint/2010/main" val="3733414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随着</a:t>
            </a:r>
            <a:r>
              <a:rPr lang="en-US" altLang="zh-CN" sz="1800" dirty="0" err="1">
                <a:effectLst/>
                <a:ea typeface="等线" panose="02010600030101010101" pitchFamily="2" charset="-122"/>
                <a:cs typeface="Times New Roman" panose="02020603050405020304" pitchFamily="18" charset="0"/>
              </a:rPr>
              <a:t>WiFi</a:t>
            </a:r>
            <a:r>
              <a:rPr lang="zh-CN" altLang="zh-CN" sz="1800" dirty="0">
                <a:effectLst/>
                <a:ea typeface="等线" panose="02010600030101010101" pitchFamily="2" charset="-122"/>
                <a:cs typeface="Times New Roman" panose="02020603050405020304" pitchFamily="18" charset="0"/>
              </a:rPr>
              <a:t>网络中的设备数量日益增长，越来越多用户设备</a:t>
            </a:r>
            <a:r>
              <a:rPr lang="zh-CN" altLang="en-US" sz="1800" dirty="0">
                <a:effectLst/>
                <a:ea typeface="等线" panose="02010600030101010101" pitchFamily="2" charset="-122"/>
                <a:cs typeface="Times New Roman" panose="02020603050405020304" pitchFamily="18" charset="0"/>
              </a:rPr>
              <a:t>也通过</a:t>
            </a:r>
            <a:r>
              <a:rPr lang="en-US" altLang="zh-CN" sz="1800" dirty="0" err="1">
                <a:effectLst/>
                <a:ea typeface="等线" panose="02010600030101010101" pitchFamily="2" charset="-122"/>
                <a:cs typeface="Times New Roman" panose="02020603050405020304" pitchFamily="18" charset="0"/>
              </a:rPr>
              <a:t>WiFi</a:t>
            </a:r>
            <a:r>
              <a:rPr lang="zh-CN" altLang="en-US" sz="1800" dirty="0">
                <a:effectLst/>
                <a:ea typeface="等线" panose="02010600030101010101" pitchFamily="2" charset="-122"/>
                <a:cs typeface="Times New Roman" panose="02020603050405020304" pitchFamily="18" charset="0"/>
              </a:rPr>
              <a:t>网络</a:t>
            </a:r>
            <a:r>
              <a:rPr lang="zh-CN" altLang="zh-CN" sz="1800" dirty="0">
                <a:effectLst/>
                <a:ea typeface="等线" panose="02010600030101010101" pitchFamily="2" charset="-122"/>
                <a:cs typeface="Times New Roman" panose="02020603050405020304" pitchFamily="18" charset="0"/>
              </a:rPr>
              <a:t>参与机器学习模型训练，以提升模型性能和泛化能力。</a:t>
            </a:r>
            <a:r>
              <a:rPr lang="zh-CN" altLang="en-US" sz="12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每个客户将其本地数据集上传到云端进行集中训练。但是中心化训练有以下几个缺点：</a:t>
            </a:r>
            <a:endParaRPr lang="en-US" altLang="zh-CN" sz="12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200" spc="100" dirty="0">
                <a:latin typeface="微软雅黑" panose="020B0503020204020204" pitchFamily="34" charset="-122"/>
                <a:ea typeface="微软雅黑" panose="020B0503020204020204" pitchFamily="34" charset="-122"/>
              </a:rPr>
              <a:t>通信传输成本高。</a:t>
            </a:r>
            <a:endParaRPr lang="en-US" altLang="zh-CN" sz="12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dirty="0">
                <a:solidFill>
                  <a:srgbClr val="000000"/>
                </a:solidFill>
                <a:effectLst/>
              </a:rPr>
              <a:t>用户设备产生的原始数据中包含了用户的隐私信息，如地理位置、健康数据等。</a:t>
            </a:r>
            <a:r>
              <a:rPr lang="zh-CN" altLang="en-US" sz="1200" spc="100" dirty="0">
                <a:latin typeface="微软雅黑" panose="020B0503020204020204" pitchFamily="34" charset="-122"/>
                <a:ea typeface="微软雅黑" panose="020B0503020204020204" pitchFamily="34" charset="-122"/>
              </a:rPr>
              <a:t>传输原始数据损害用户隐私。</a:t>
            </a:r>
            <a:endParaRPr lang="en-US" altLang="zh-CN" sz="12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2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随着本地设备算力不断提升，上传进行训练也</a:t>
            </a:r>
            <a:r>
              <a:rPr lang="zh-CN" altLang="en-US" sz="1200" spc="100" dirty="0">
                <a:latin typeface="微软雅黑" panose="020B0503020204020204" pitchFamily="34" charset="-122"/>
                <a:ea typeface="微软雅黑" panose="020B0503020204020204" pitchFamily="34" charset="-122"/>
              </a:rPr>
              <a:t>浪费了本地设备的计算能力。</a:t>
            </a:r>
            <a:endParaRPr lang="zh-CN" altLang="en-US" sz="12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5</a:t>
            </a:fld>
            <a:endParaRPr kumimoji="1" lang="zh-CN" altLang="en-US"/>
          </a:p>
        </p:txBody>
      </p:sp>
    </p:spTree>
    <p:extLst>
      <p:ext uri="{BB962C8B-B14F-4D97-AF65-F5344CB8AC3E}">
        <p14:creationId xmlns:p14="http://schemas.microsoft.com/office/powerpoint/2010/main" val="3782803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solidFill>
                  <a:srgbClr val="000000"/>
                </a:solidFill>
                <a:effectLst/>
              </a:rPr>
              <a:t>为保证参与模型训练的数据保留在用户设备，谷歌于</a:t>
            </a:r>
            <a:r>
              <a:rPr lang="en-US" altLang="zh-CN" dirty="0">
                <a:solidFill>
                  <a:srgbClr val="000000"/>
                </a:solidFill>
                <a:effectLst/>
              </a:rPr>
              <a:t>2016</a:t>
            </a:r>
            <a:r>
              <a:rPr lang="zh-CN" altLang="en-US" dirty="0">
                <a:solidFill>
                  <a:srgbClr val="000000"/>
                </a:solidFill>
                <a:effectLst/>
              </a:rPr>
              <a:t>年提出了联邦学习训练框架。在联邦学习框架中，用户使用本地数据来训练本地的机器学习模型，然后将更新后的本地模型发送到参数服务器聚合为全局模型，参数服务器再将全局模型回传至每个用户并作为其下一轮的本地模型，迭代多次直到模型收敛。</a:t>
            </a:r>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6</a:t>
            </a:fld>
            <a:endParaRPr kumimoji="1" lang="zh-CN" altLang="en-US"/>
          </a:p>
        </p:txBody>
      </p:sp>
    </p:spTree>
    <p:extLst>
      <p:ext uri="{BB962C8B-B14F-4D97-AF65-F5344CB8AC3E}">
        <p14:creationId xmlns:p14="http://schemas.microsoft.com/office/powerpoint/2010/main" val="2998457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ea typeface="等线" panose="02010600030101010101" pitchFamily="2" charset="-122"/>
                <a:cs typeface="Times New Roman" panose="02020603050405020304" pitchFamily="18" charset="0"/>
              </a:rPr>
              <a:t>随着</a:t>
            </a:r>
            <a:r>
              <a:rPr lang="en-US" altLang="zh-CN" sz="1200" dirty="0" err="1">
                <a:effectLst/>
                <a:ea typeface="等线" panose="02010600030101010101" pitchFamily="2" charset="-122"/>
                <a:cs typeface="Times New Roman" panose="02020603050405020304" pitchFamily="18" charset="0"/>
              </a:rPr>
              <a:t>WiFi</a:t>
            </a:r>
            <a:r>
              <a:rPr lang="zh-CN" altLang="zh-CN" sz="1200" dirty="0">
                <a:effectLst/>
                <a:ea typeface="等线" panose="02010600030101010101" pitchFamily="2" charset="-122"/>
                <a:cs typeface="Times New Roman" panose="02020603050405020304" pitchFamily="18" charset="0"/>
              </a:rPr>
              <a:t>网络中的设备数量日益增长，越来越多用户设备参与机器学习模型训练，以提升模型性能和泛化能力。</a:t>
            </a:r>
            <a:r>
              <a:rPr lang="en-US" altLang="zh-CN" sz="1200" dirty="0" err="1">
                <a:effectLst/>
                <a:latin typeface="等线" panose="02010600030101010101" pitchFamily="2" charset="-122"/>
                <a:cs typeface="Times New Roman" panose="02020603050405020304" pitchFamily="18" charset="0"/>
              </a:rPr>
              <a:t>WiFi</a:t>
            </a:r>
            <a:r>
              <a:rPr lang="zh-CN" altLang="zh-CN" sz="1200" dirty="0">
                <a:effectLst/>
                <a:ea typeface="等线" panose="02010600030101010101" pitchFamily="2" charset="-122"/>
                <a:cs typeface="Times New Roman" panose="02020603050405020304" pitchFamily="18" charset="0"/>
              </a:rPr>
              <a:t>网络通常不涉及移动网络的数据成本，用户上传原始数据以参与模型训练。然而，随着大数据、云计算等领域的发展</a:t>
            </a:r>
            <a:r>
              <a:rPr lang="en-US" altLang="zh-CN" sz="1200" dirty="0">
                <a:effectLst/>
                <a:ea typeface="等线" panose="02010600030101010101" pitchFamily="2" charset="-122"/>
                <a:cs typeface="Times New Roman" panose="02020603050405020304" pitchFamily="18" charset="0"/>
              </a:rPr>
              <a:t>, </a:t>
            </a:r>
            <a:r>
              <a:rPr lang="zh-CN" altLang="zh-CN" sz="1200" dirty="0">
                <a:effectLst/>
                <a:ea typeface="等线" panose="02010600030101010101" pitchFamily="2" charset="-122"/>
                <a:cs typeface="Times New Roman" panose="02020603050405020304" pitchFamily="18" charset="0"/>
              </a:rPr>
              <a:t>重视数据安全与隐私已经成为世界性的趋势，联邦学习</a:t>
            </a:r>
            <a:r>
              <a:rPr lang="en-US" altLang="zh-CN" sz="1200" dirty="0">
                <a:effectLst/>
                <a:ea typeface="等线" panose="02010600030101010101" pitchFamily="2" charset="-122"/>
                <a:cs typeface="Times New Roman" panose="02020603050405020304" pitchFamily="18" charset="0"/>
              </a:rPr>
              <a:t>(Federated Learning</a:t>
            </a:r>
            <a:r>
              <a:rPr lang="zh-CN" altLang="zh-CN" sz="1200" dirty="0">
                <a:effectLst/>
                <a:ea typeface="等线" panose="02010600030101010101" pitchFamily="2" charset="-122"/>
                <a:cs typeface="Times New Roman" panose="02020603050405020304" pitchFamily="18" charset="0"/>
              </a:rPr>
              <a:t>，</a:t>
            </a:r>
            <a:r>
              <a:rPr lang="en-US" altLang="zh-CN" sz="1200" dirty="0">
                <a:effectLst/>
                <a:ea typeface="等线" panose="02010600030101010101" pitchFamily="2" charset="-122"/>
                <a:cs typeface="Times New Roman" panose="02020603050405020304" pitchFamily="18" charset="0"/>
              </a:rPr>
              <a:t>FL)</a:t>
            </a:r>
            <a:r>
              <a:rPr lang="zh-CN" altLang="zh-CN" sz="1200" dirty="0">
                <a:effectLst/>
                <a:ea typeface="等线" panose="02010600030101010101" pitchFamily="2" charset="-122"/>
                <a:cs typeface="Times New Roman" panose="02020603050405020304" pitchFamily="18" charset="0"/>
              </a:rPr>
              <a:t>作为一种新兴的分布式学习范式允许多个设备协同训练共享模型，原始数据保留在本地，从而增强隐私保护，这使得</a:t>
            </a:r>
            <a:r>
              <a:rPr lang="en-US" altLang="zh-CN" sz="1200" dirty="0" err="1">
                <a:effectLst/>
                <a:ea typeface="等线" panose="02010600030101010101" pitchFamily="2" charset="-122"/>
                <a:cs typeface="Times New Roman" panose="02020603050405020304" pitchFamily="18" charset="0"/>
              </a:rPr>
              <a:t>WiFi</a:t>
            </a:r>
            <a:r>
              <a:rPr lang="zh-CN" altLang="zh-CN" sz="1200" dirty="0">
                <a:effectLst/>
                <a:ea typeface="等线" panose="02010600030101010101" pitchFamily="2" charset="-122"/>
                <a:cs typeface="Times New Roman" panose="02020603050405020304" pitchFamily="18" charset="0"/>
              </a:rPr>
              <a:t>网络中用户更愿意贡献他们的计算资源参与联邦学习。</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7</a:t>
            </a:fld>
            <a:endParaRPr kumimoji="1" lang="zh-CN" altLang="en-US"/>
          </a:p>
        </p:txBody>
      </p:sp>
    </p:spTree>
    <p:extLst>
      <p:ext uri="{BB962C8B-B14F-4D97-AF65-F5344CB8AC3E}">
        <p14:creationId xmlns:p14="http://schemas.microsoft.com/office/powerpoint/2010/main" val="501566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我们本文中</a:t>
            </a:r>
            <a:r>
              <a:rPr lang="zh-CN" altLang="en-US" sz="1200" b="1" i="0" dirty="0">
                <a:solidFill>
                  <a:srgbClr val="000000"/>
                </a:solidFill>
                <a:effectLst/>
                <a:latin typeface="微软雅黑" panose="020B0503020204020204" pitchFamily="34" charset="-122"/>
                <a:ea typeface="微软雅黑" panose="020B0503020204020204" pitchFamily="34" charset="-122"/>
              </a:rPr>
              <a:t>考虑</a:t>
            </a:r>
            <a:r>
              <a:rPr lang="en-US" altLang="zh-CN" sz="1200" b="1" i="0" dirty="0" err="1">
                <a:solidFill>
                  <a:srgbClr val="000000"/>
                </a:solidFill>
                <a:effectLst/>
                <a:latin typeface="微软雅黑" panose="020B0503020204020204" pitchFamily="34" charset="-122"/>
                <a:ea typeface="微软雅黑" panose="020B0503020204020204" pitchFamily="34" charset="-122"/>
              </a:rPr>
              <a:t>WiFi</a:t>
            </a:r>
            <a:r>
              <a:rPr lang="zh-CN" altLang="en-US" sz="1200" b="1" i="0" dirty="0">
                <a:solidFill>
                  <a:srgbClr val="000000"/>
                </a:solidFill>
                <a:effectLst/>
                <a:latin typeface="微软雅黑" panose="020B0503020204020204" pitchFamily="34" charset="-122"/>
                <a:ea typeface="微软雅黑" panose="020B0503020204020204" pitchFamily="34" charset="-122"/>
              </a:rPr>
              <a:t>网络中的</a:t>
            </a:r>
            <a:r>
              <a:rPr lang="zh-CN" altLang="en-US" sz="1200" b="1" dirty="0">
                <a:solidFill>
                  <a:srgbClr val="000000"/>
                </a:solidFill>
                <a:latin typeface="微软雅黑" panose="020B0503020204020204" pitchFamily="34" charset="-122"/>
                <a:ea typeface="微软雅黑" panose="020B0503020204020204" pitchFamily="34" charset="-122"/>
              </a:rPr>
              <a:t>联邦学习</a:t>
            </a:r>
            <a:r>
              <a:rPr lang="zh-CN" altLang="en-US" sz="1200" b="1" i="0" dirty="0">
                <a:solidFill>
                  <a:srgbClr val="000000"/>
                </a:solidFill>
                <a:effectLst/>
                <a:latin typeface="微软雅黑" panose="020B0503020204020204" pitchFamily="34" charset="-122"/>
                <a:ea typeface="微软雅黑" panose="020B0503020204020204" pitchFamily="34" charset="-122"/>
              </a:rPr>
              <a:t>系统，由一个用于模型聚合的服务器和一个客户端集组成</a:t>
            </a:r>
            <a:endParaRPr lang="zh-CN" altLang="en-US" sz="1200" b="1" dirty="0"/>
          </a:p>
          <a:p>
            <a:endParaRPr kumimoji="1" lang="zh-CN" altLang="en-US"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8</a:t>
            </a:fld>
            <a:endParaRPr kumimoji="1" lang="zh-CN" altLang="en-US"/>
          </a:p>
        </p:txBody>
      </p:sp>
    </p:spTree>
    <p:extLst>
      <p:ext uri="{BB962C8B-B14F-4D97-AF65-F5344CB8AC3E}">
        <p14:creationId xmlns:p14="http://schemas.microsoft.com/office/powerpoint/2010/main" val="831617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b="0" dirty="0"/>
              <a:t>基于</a:t>
            </a:r>
            <a:r>
              <a:rPr kumimoji="1" lang="en-US" altLang="zh-CN" b="0" dirty="0" err="1"/>
              <a:t>WiFi</a:t>
            </a:r>
            <a:r>
              <a:rPr kumimoji="1" lang="zh-CN" altLang="en-US" b="0" dirty="0"/>
              <a:t>网络的特性，</a:t>
            </a:r>
            <a:r>
              <a:rPr lang="zh-CN" altLang="en-US" b="0" i="0" dirty="0">
                <a:solidFill>
                  <a:srgbClr val="000000"/>
                </a:solidFill>
                <a:effectLst/>
                <a:latin typeface="微软雅黑" panose="020B0503020204020204" pitchFamily="34" charset="-122"/>
                <a:ea typeface="微软雅黑" panose="020B0503020204020204" pitchFamily="34" charset="-122"/>
              </a:rPr>
              <a:t>所提出的滑动窗系统的结构如图所示。我们将窗口大小定义为</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，这意味着选择进入滑动窗口的客户端进行局部训练，经过训练的局部模型被传输到服务器。服务器将窗口内其他客户端的模型聚合为一个全局模型，然后将这个全局模型发送给即将离开窗口的客户端。</a:t>
            </a:r>
            <a:endParaRPr kumimoji="1" lang="zh-CN" altLang="en-US" b="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9</a:t>
            </a:fld>
            <a:endParaRPr kumimoji="1" lang="zh-CN" altLang="en-US"/>
          </a:p>
        </p:txBody>
      </p:sp>
    </p:spTree>
    <p:extLst>
      <p:ext uri="{BB962C8B-B14F-4D97-AF65-F5344CB8AC3E}">
        <p14:creationId xmlns:p14="http://schemas.microsoft.com/office/powerpoint/2010/main" val="4054932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441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sp>
        <p:nvSpPr>
          <p:cNvPr id="2" name="流程图: 延期 1">
            <a:extLst>
              <a:ext uri="{FF2B5EF4-FFF2-40B4-BE49-F238E27FC236}">
                <a16:creationId xmlns:a16="http://schemas.microsoft.com/office/drawing/2014/main" id="{9F3CB3E8-662B-4EB7-A0D8-AED2F2700C17}"/>
              </a:ext>
            </a:extLst>
          </p:cNvPr>
          <p:cNvSpPr/>
          <p:nvPr userDrawn="1"/>
        </p:nvSpPr>
        <p:spPr>
          <a:xfrm flipH="1">
            <a:off x="11734822" y="5869550"/>
            <a:ext cx="457177"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B6EC5EF4-4CC0-4A4A-854E-06FD9665FD22}"/>
              </a:ext>
            </a:extLst>
          </p:cNvPr>
          <p:cNvSpPr txBox="1"/>
          <p:nvPr userDrawn="1"/>
        </p:nvSpPr>
        <p:spPr>
          <a:xfrm>
            <a:off x="11734823" y="5917953"/>
            <a:ext cx="457177" cy="427425"/>
          </a:xfrm>
          <a:prstGeom prst="rect">
            <a:avLst/>
          </a:prstGeom>
          <a:noFill/>
        </p:spPr>
        <p:txBody>
          <a:bodyPr wrap="square" rtlCol="0">
            <a:spAutoFit/>
          </a:bodyPr>
          <a:lstStyle/>
          <a:p>
            <a:pPr algn="ctr">
              <a:lnSpc>
                <a:spcPct val="130000"/>
              </a:lnSpc>
            </a:pPr>
            <a:fld id="{26946D96-E2E8-4A5A-B4C1-893E1AD8D433}" type="slidenum">
              <a:rPr kumimoji="1" lang="zh-CN" altLang="en-US" sz="1800" smtClean="0">
                <a:solidFill>
                  <a:schemeClr val="bg1"/>
                </a:solidFill>
                <a:latin typeface="Source Han Sans SC Normal" panose="020B0400000000000000" pitchFamily="34" charset="-128"/>
                <a:ea typeface="Source Han Sans SC Normal" panose="020B0400000000000000" pitchFamily="34" charset="-128"/>
              </a:rPr>
              <a:t>‹#›</a:t>
            </a:fld>
            <a:endParaRPr kumimoji="1" lang="zh-CN" altLang="en-US" sz="1200" dirty="0">
              <a:solidFill>
                <a:schemeClr val="bg1"/>
              </a:solidFill>
              <a:latin typeface="Source Han Sans SC Normal" panose="020B0400000000000000" pitchFamily="34" charset="-128"/>
              <a:ea typeface="Source Han Sans SC Normal" panose="020B0400000000000000"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49"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png"/><Relationship Id="rId5" Type="http://schemas.openxmlformats.org/officeDocument/2006/relationships/image" Target="../media/image7.png"/><Relationship Id="rId10" Type="http://schemas.openxmlformats.org/officeDocument/2006/relationships/image" Target="../media/image31.png"/><Relationship Id="rId4" Type="http://schemas.openxmlformats.org/officeDocument/2006/relationships/image" Target="../media/image6.png"/><Relationship Id="rId9" Type="http://schemas.openxmlformats.org/officeDocument/2006/relationships/image" Target="../media/image300.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3.jpe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png"/><Relationship Id="rId10"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0" y="2544061"/>
            <a:ext cx="12192000" cy="1536958"/>
          </a:xfrm>
          <a:prstGeom prst="rect">
            <a:avLst/>
          </a:prstGeom>
          <a:noFill/>
        </p:spPr>
        <p:txBody>
          <a:bodyPr wrap="none" rtlCol="0">
            <a:noAutofit/>
          </a:bodyPr>
          <a:lstStyle/>
          <a:p>
            <a:pPr algn="ctr"/>
            <a:r>
              <a:rPr kumimoji="1" lang="en-US" altLang="zh-CN" sz="4400" b="1" spc="300" dirty="0" err="1">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WiFi</a:t>
            </a:r>
            <a:r>
              <a:rPr kumimoji="1" lang="zh-CN" altLang="en-US" sz="4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网络中基于滑动窗口的联邦学习</a:t>
            </a:r>
            <a:endParaRPr kumimoji="1" lang="en-US" altLang="zh-CN" sz="4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a:p>
            <a:pPr algn="ctr"/>
            <a:r>
              <a:rPr kumimoji="1" lang="zh-CN" altLang="en-US" sz="4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异步更新方法研究</a:t>
            </a:r>
          </a:p>
          <a:p>
            <a:pPr algn="ctr"/>
            <a:endParaRPr kumimoji="1" lang="en-US" altLang="zh-CN" sz="4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endParaRPr>
          </a:p>
        </p:txBody>
      </p:sp>
      <p:grpSp>
        <p:nvGrpSpPr>
          <p:cNvPr id="11" name="组合 10"/>
          <p:cNvGrpSpPr/>
          <p:nvPr/>
        </p:nvGrpSpPr>
        <p:grpSpPr>
          <a:xfrm>
            <a:off x="0" y="79577"/>
            <a:ext cx="12192000" cy="3911656"/>
            <a:chOff x="0" y="79577"/>
            <a:chExt cx="12192000" cy="3911656"/>
          </a:xfrm>
        </p:grpSpPr>
        <p:pic>
          <p:nvPicPr>
            <p:cNvPr id="8" name="图片 7"/>
            <p:cNvPicPr>
              <a:picLocks noChangeAspect="1"/>
            </p:cNvPicPr>
            <p:nvPr/>
          </p:nvPicPr>
          <p:blipFill>
            <a:blip r:embed="rId4"/>
            <a:stretch>
              <a:fillRect/>
            </a:stretch>
          </p:blipFill>
          <p:spPr>
            <a:xfrm>
              <a:off x="5457713" y="1011739"/>
              <a:ext cx="1276573" cy="1125400"/>
            </a:xfrm>
            <a:prstGeom prst="rect">
              <a:avLst/>
            </a:prstGeom>
          </p:spPr>
        </p:pic>
        <p:pic>
          <p:nvPicPr>
            <p:cNvPr id="12" name="图片 11" descr="图片包含 游戏机, 物体, 钟表, 标志&#10;&#10;描述已自动生成"/>
            <p:cNvPicPr>
              <a:picLocks noChangeAspect="1"/>
            </p:cNvPicPr>
            <p:nvPr/>
          </p:nvPicPr>
          <p:blipFill>
            <a:blip r:embed="rId5"/>
            <a:stretch>
              <a:fillRect/>
            </a:stretch>
          </p:blipFill>
          <p:spPr>
            <a:xfrm>
              <a:off x="4572686" y="79577"/>
              <a:ext cx="3046628" cy="615185"/>
            </a:xfrm>
            <a:prstGeom prst="rect">
              <a:avLst/>
            </a:prstGeom>
          </p:spPr>
        </p:pic>
        <p:cxnSp>
          <p:nvCxnSpPr>
            <p:cNvPr id="14" name="直线连接符 13"/>
            <p:cNvCxnSpPr/>
            <p:nvPr/>
          </p:nvCxnSpPr>
          <p:spPr>
            <a:xfrm>
              <a:off x="0" y="3991233"/>
              <a:ext cx="12192000" cy="0"/>
            </a:xfrm>
            <a:prstGeom prst="line">
              <a:avLst/>
            </a:prstGeom>
            <a:ln w="571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4922137" y="5209176"/>
            <a:ext cx="3069467" cy="975639"/>
            <a:chOff x="4922137" y="5209176"/>
            <a:chExt cx="3069467" cy="975639"/>
          </a:xfrm>
        </p:grpSpPr>
        <p:sp>
          <p:nvSpPr>
            <p:cNvPr id="22" name="文本框 21"/>
            <p:cNvSpPr txBox="1"/>
            <p:nvPr/>
          </p:nvSpPr>
          <p:spPr>
            <a:xfrm>
              <a:off x="5183433" y="5846261"/>
              <a:ext cx="1906291" cy="338554"/>
            </a:xfrm>
            <a:prstGeom prst="rect">
              <a:avLst/>
            </a:prstGeom>
            <a:noFill/>
          </p:spPr>
          <p:txBody>
            <a:bodyPr wrap="none" rtlCol="0">
              <a:spAutoFit/>
            </a:bodyPr>
            <a:lstStyle/>
            <a:p>
              <a:pPr algn="ctr"/>
              <a:r>
                <a:rPr kumimoji="1" lang="en-US" altLang="zh-CN" sz="1600" b="1" spc="300" dirty="0">
                  <a:latin typeface="微软雅黑" panose="020B0503020204020204" pitchFamily="34" charset="-122"/>
                  <a:ea typeface="微软雅黑" panose="020B0503020204020204" pitchFamily="34" charset="-122"/>
                  <a:cs typeface="Arial" panose="020B0604020202020204" pitchFamily="34" charset="0"/>
                </a:rPr>
                <a:t>2024</a:t>
              </a:r>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年</a:t>
              </a:r>
              <a:r>
                <a:rPr kumimoji="1" lang="en-US" altLang="zh-CN" sz="1600" b="1" spc="300" dirty="0">
                  <a:latin typeface="微软雅黑" panose="020B0503020204020204" pitchFamily="34" charset="-122"/>
                  <a:ea typeface="微软雅黑" panose="020B0503020204020204" pitchFamily="34" charset="-122"/>
                  <a:cs typeface="Arial" panose="020B0604020202020204" pitchFamily="34" charset="0"/>
                </a:rPr>
                <a:t>6</a:t>
              </a:r>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月</a:t>
              </a:r>
              <a:r>
                <a:rPr kumimoji="1" lang="en-US" altLang="zh-CN" sz="1600" b="1" spc="300" dirty="0">
                  <a:latin typeface="微软雅黑" panose="020B0503020204020204" pitchFamily="34" charset="-122"/>
                  <a:ea typeface="微软雅黑" panose="020B0503020204020204" pitchFamily="34" charset="-122"/>
                  <a:cs typeface="Arial" panose="020B0604020202020204" pitchFamily="34" charset="0"/>
                </a:rPr>
                <a:t>3</a:t>
              </a:r>
              <a:r>
                <a:rPr kumimoji="1" lang="zh-CN" altLang="en-US" sz="1600" b="1" spc="300" dirty="0">
                  <a:latin typeface="微软雅黑" panose="020B0503020204020204" pitchFamily="34" charset="-122"/>
                  <a:ea typeface="微软雅黑" panose="020B0503020204020204" pitchFamily="34" charset="-122"/>
                  <a:cs typeface="Arial" panose="020B0604020202020204" pitchFamily="34" charset="0"/>
                </a:rPr>
                <a:t>日</a:t>
              </a:r>
            </a:p>
          </p:txBody>
        </p:sp>
        <p:sp>
          <p:nvSpPr>
            <p:cNvPr id="5" name="文本框 4"/>
            <p:cNvSpPr txBox="1"/>
            <p:nvPr/>
          </p:nvSpPr>
          <p:spPr>
            <a:xfrm>
              <a:off x="4922137" y="5209176"/>
              <a:ext cx="3069467" cy="458459"/>
            </a:xfrm>
            <a:prstGeom prst="rect">
              <a:avLst/>
            </a:prstGeom>
            <a:noFill/>
          </p:spPr>
          <p:txBody>
            <a:bodyPr wrap="square" rtlCol="0">
              <a:spAutoFit/>
            </a:bodyPr>
            <a:lstStyle/>
            <a:p>
              <a:pPr>
                <a:lnSpc>
                  <a:spcPct val="150000"/>
                </a:lnSpc>
              </a:pPr>
              <a:r>
                <a:rPr kumimoji="1" lang="zh-CN" altLang="en-US" b="1" spc="900" dirty="0">
                  <a:latin typeface="Arial" panose="020B0604020202020204" pitchFamily="34" charset="0"/>
                  <a:ea typeface="微软雅黑" panose="020B0503020204020204" pitchFamily="34" charset="-122"/>
                  <a:cs typeface="Arial" panose="020B0604020202020204" pitchFamily="34" charset="0"/>
                </a:rPr>
                <a:t>汇报人：周新阳</a:t>
              </a:r>
              <a:endParaRPr kumimoji="1" lang="en-US" altLang="zh-CN" b="1" spc="900" dirty="0">
                <a:latin typeface="Arial"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317AF0E2-AE68-4FCB-A5C8-E9D807A2C288}"/>
              </a:ext>
            </a:extLst>
          </p:cNvPr>
          <p:cNvSpPr txBox="1"/>
          <p:nvPr/>
        </p:nvSpPr>
        <p:spPr>
          <a:xfrm>
            <a:off x="242245" y="906091"/>
            <a:ext cx="9687201" cy="954107"/>
          </a:xfrm>
          <a:prstGeom prst="rect">
            <a:avLst/>
          </a:prstGeom>
          <a:noFill/>
        </p:spPr>
        <p:txBody>
          <a:bodyPr wrap="square">
            <a:spAutoFit/>
          </a:bodyPr>
          <a:lstStyle/>
          <a:p>
            <a:pPr marL="457200" indent="-457200">
              <a:buFont typeface="Wingdings" panose="05000000000000000000" pitchFamily="2" charset="2"/>
              <a:buChar char="Ø"/>
            </a:pPr>
            <a:r>
              <a:rPr lang="zh-CN" altLang="en-US" sz="2800" b="1" dirty="0">
                <a:solidFill>
                  <a:srgbClr val="121212"/>
                </a:solidFill>
                <a:latin typeface="微软雅黑" panose="020B0503020204020204" pitchFamily="34" charset="-122"/>
                <a:ea typeface="微软雅黑" panose="020B0503020204020204" pitchFamily="34" charset="-122"/>
              </a:rPr>
              <a:t>基于滑动窗口的联邦学习异步更新方法可行性研究</a:t>
            </a:r>
          </a:p>
          <a:p>
            <a:pPr marL="457200" indent="-457200">
              <a:buFont typeface="Wingdings" panose="05000000000000000000" pitchFamily="2" charset="2"/>
              <a:buChar char="Ø"/>
            </a:pPr>
            <a:endParaRPr lang="en-US" altLang="zh-CN" sz="2800" b="1" dirty="0">
              <a:solidFill>
                <a:srgbClr val="121212"/>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BB62EB8-8537-4C97-83BB-F19EF205E71C}"/>
              </a:ext>
            </a:extLst>
          </p:cNvPr>
          <p:cNvPicPr>
            <a:picLocks noChangeAspect="1"/>
          </p:cNvPicPr>
          <p:nvPr/>
        </p:nvPicPr>
        <p:blipFill>
          <a:blip r:embed="rId6"/>
          <a:stretch>
            <a:fillRect/>
          </a:stretch>
        </p:blipFill>
        <p:spPr>
          <a:xfrm>
            <a:off x="7789661" y="2798540"/>
            <a:ext cx="3573686" cy="3385673"/>
          </a:xfrm>
          <a:prstGeom prst="rect">
            <a:avLst/>
          </a:prstGeom>
        </p:spPr>
      </p:pic>
      <p:sp>
        <p:nvSpPr>
          <p:cNvPr id="35" name="文本框 34">
            <a:extLst>
              <a:ext uri="{FF2B5EF4-FFF2-40B4-BE49-F238E27FC236}">
                <a16:creationId xmlns:a16="http://schemas.microsoft.com/office/drawing/2014/main" id="{D244AACC-A378-4819-8D6B-D9F370D75FF3}"/>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研究内容</a:t>
            </a: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8D6B251-18B2-4710-9A37-679881A5F351}"/>
                  </a:ext>
                </a:extLst>
              </p:cNvPr>
              <p:cNvSpPr txBox="1"/>
              <p:nvPr/>
            </p:nvSpPr>
            <p:spPr>
              <a:xfrm>
                <a:off x="620935" y="1467090"/>
                <a:ext cx="11250806" cy="874407"/>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dirty="0">
                    <a:solidFill>
                      <a:srgbClr val="000000"/>
                    </a:solidFill>
                    <a:latin typeface="微软雅黑" panose="020B0503020204020204" pitchFamily="34" charset="-122"/>
                    <a:ea typeface="微软雅黑" panose="020B0503020204020204" pitchFamily="34" charset="-122"/>
                  </a:rPr>
                  <a:t>描述</a:t>
                </a:r>
                <a:r>
                  <a:rPr lang="zh-CN" altLang="en-US" b="1" dirty="0">
                    <a:solidFill>
                      <a:srgbClr val="000000"/>
                    </a:solidFill>
                    <a:latin typeface="微软雅黑" panose="020B0503020204020204" pitchFamily="34" charset="-122"/>
                    <a:ea typeface="微软雅黑" panose="020B0503020204020204" pitchFamily="34" charset="-122"/>
                  </a:rPr>
                  <a:t>一个周期</a:t>
                </a:r>
                <a:r>
                  <a:rPr lang="en-US" altLang="zh-CN" b="1" dirty="0">
                    <a:solidFill>
                      <a:srgbClr val="000000"/>
                    </a:solidFill>
                    <a:latin typeface="微软雅黑" panose="020B0503020204020204" pitchFamily="34" charset="-122"/>
                    <a:ea typeface="微软雅黑" panose="020B0503020204020204" pitchFamily="34" charset="-122"/>
                  </a:rPr>
                  <a:t> </a:t>
                </a:r>
                <a14:m>
                  <m:oMath xmlns:m="http://schemas.openxmlformats.org/officeDocument/2006/math">
                    <m:r>
                      <a:rPr lang="zh-CN" altLang="en-US" i="1" dirty="0" smtClean="0">
                        <a:solidFill>
                          <a:srgbClr val="000000"/>
                        </a:solidFill>
                        <a:latin typeface="Cambria Math" panose="02040503050406030204" pitchFamily="18" charset="0"/>
                      </a:rPr>
                      <m:t>𝑑</m:t>
                    </m:r>
                    <m:r>
                      <a:rPr lang="zh-CN" altLang="en-US" i="0" dirty="0" smtClean="0">
                        <a:solidFill>
                          <a:srgbClr val="000000"/>
                        </a:solidFill>
                        <a:latin typeface="Cambria Math" panose="02040503050406030204" pitchFamily="18" charset="0"/>
                      </a:rPr>
                      <m:t>ⅇ</m:t>
                    </m:r>
                    <m:r>
                      <a:rPr lang="zh-CN" altLang="en-US" i="1" dirty="0" smtClean="0">
                        <a:solidFill>
                          <a:srgbClr val="000000"/>
                        </a:solidFill>
                        <a:latin typeface="Cambria Math" panose="02040503050406030204" pitchFamily="18" charset="0"/>
                      </a:rPr>
                      <m:t>𝑙𝑎𝑦</m:t>
                    </m:r>
                  </m:oMath>
                </a14:m>
                <a:r>
                  <a:rPr lang="zh-CN" altLang="en-US" dirty="0">
                    <a:solidFill>
                      <a:srgbClr val="000000"/>
                    </a:solidFill>
                    <a:latin typeface="微软雅黑" panose="020B0503020204020204" pitchFamily="34" charset="-122"/>
                    <a:ea typeface="微软雅黑" panose="020B0503020204020204" pitchFamily="34" charset="-122"/>
                  </a:rPr>
                  <a:t> 与</a:t>
                </a:r>
                <a:r>
                  <a:rPr lang="zh-CN" altLang="en-US" b="1" dirty="0">
                    <a:solidFill>
                      <a:srgbClr val="000000"/>
                    </a:solidFill>
                    <a:latin typeface="微软雅黑" panose="020B0503020204020204" pitchFamily="34" charset="-122"/>
                    <a:ea typeface="微软雅黑" panose="020B0503020204020204" pitchFamily="34" charset="-122"/>
                  </a:rPr>
                  <a:t>滑动窗口大小</a:t>
                </a:r>
                <a:r>
                  <a:rPr lang="zh-CN" altLang="en-US" dirty="0">
                    <a:solidFill>
                      <a:srgbClr val="000000"/>
                    </a:solidFill>
                    <a:latin typeface="微软雅黑" panose="020B0503020204020204" pitchFamily="34" charset="-122"/>
                    <a:ea typeface="微软雅黑" panose="020B0503020204020204" pitchFamily="34" charset="-122"/>
                  </a:rPr>
                  <a:t>之间的定量关系。考虑到客户端的训练延迟</a:t>
                </a:r>
                <a14:m>
                  <m:oMath xmlns:m="http://schemas.openxmlformats.org/officeDocument/2006/math">
                    <m:r>
                      <a:rPr lang="en-US" altLang="zh-CN" b="0" i="0" dirty="0" smtClean="0">
                        <a:solidFill>
                          <a:srgbClr val="000000"/>
                        </a:solidFill>
                        <a:latin typeface="Cambria Math" panose="02040503050406030204" pitchFamily="18" charset="0"/>
                      </a:rPr>
                      <m:t> </m:t>
                    </m:r>
                    <m:r>
                      <a:rPr lang="zh-CN" altLang="en-US" i="1" dirty="0" smtClean="0">
                        <a:solidFill>
                          <a:srgbClr val="000000"/>
                        </a:solidFill>
                        <a:latin typeface="Cambria Math" panose="02040503050406030204" pitchFamily="18" charset="0"/>
                      </a:rPr>
                      <m:t>𝑡𝑟</m:t>
                    </m:r>
                    <m:r>
                      <a:rPr lang="en-US" altLang="zh-CN" b="0" i="1" dirty="0" smtClean="0">
                        <a:solidFill>
                          <a:srgbClr val="000000"/>
                        </a:solidFill>
                        <a:latin typeface="Cambria Math" panose="02040503050406030204" pitchFamily="18" charset="0"/>
                      </a:rPr>
                      <m:t> </m:t>
                    </m:r>
                  </m:oMath>
                </a14:m>
                <a:r>
                  <a:rPr lang="zh-CN" altLang="en-US" dirty="0">
                    <a:solidFill>
                      <a:srgbClr val="000000"/>
                    </a:solidFill>
                    <a:latin typeface="微软雅黑" panose="020B0503020204020204" pitchFamily="34" charset="-122"/>
                    <a:ea typeface="微软雅黑" panose="020B0503020204020204" pitchFamily="34" charset="-122"/>
                  </a:rPr>
                  <a:t>，滑动窗口完成一个完整周期（包括所有客户端完成）所需的时间记为</a:t>
                </a:r>
              </a:p>
            </p:txBody>
          </p:sp>
        </mc:Choice>
        <mc:Fallback xmlns="">
          <p:sp>
            <p:nvSpPr>
              <p:cNvPr id="32" name="文本框 31">
                <a:extLst>
                  <a:ext uri="{FF2B5EF4-FFF2-40B4-BE49-F238E27FC236}">
                    <a16:creationId xmlns:a16="http://schemas.microsoft.com/office/drawing/2014/main" id="{08D6B251-18B2-4710-9A37-679881A5F351}"/>
                  </a:ext>
                </a:extLst>
              </p:cNvPr>
              <p:cNvSpPr txBox="1">
                <a:spLocks noRot="1" noChangeAspect="1" noMove="1" noResize="1" noEditPoints="1" noAdjustHandles="1" noChangeArrowheads="1" noChangeShapeType="1" noTextEdit="1"/>
              </p:cNvSpPr>
              <p:nvPr/>
            </p:nvSpPr>
            <p:spPr>
              <a:xfrm>
                <a:off x="620935" y="1467090"/>
                <a:ext cx="11250806" cy="874407"/>
              </a:xfrm>
              <a:prstGeom prst="rect">
                <a:avLst/>
              </a:prstGeom>
              <a:blipFill>
                <a:blip r:embed="rId7"/>
                <a:stretch>
                  <a:fillRect l="-379" b="-10490"/>
                </a:stretch>
              </a:blipFill>
            </p:spPr>
            <p:txBody>
              <a:bodyPr/>
              <a:lstStyle/>
              <a:p>
                <a:r>
                  <a:rPr lang="zh-CN" altLang="en-US">
                    <a:noFill/>
                  </a:rPr>
                  <a:t> </a:t>
                </a:r>
              </a:p>
            </p:txBody>
          </p:sp>
        </mc:Fallback>
      </mc:AlternateContent>
      <p:pic>
        <p:nvPicPr>
          <p:cNvPr id="38" name="图片 37">
            <a:extLst>
              <a:ext uri="{FF2B5EF4-FFF2-40B4-BE49-F238E27FC236}">
                <a16:creationId xmlns:a16="http://schemas.microsoft.com/office/drawing/2014/main" id="{2A2CB34C-F635-49A8-B99C-03B7CF227FB0}"/>
              </a:ext>
            </a:extLst>
          </p:cNvPr>
          <p:cNvPicPr>
            <a:picLocks noChangeAspect="1"/>
          </p:cNvPicPr>
          <p:nvPr/>
        </p:nvPicPr>
        <p:blipFill>
          <a:blip r:embed="rId8"/>
          <a:stretch>
            <a:fillRect/>
          </a:stretch>
        </p:blipFill>
        <p:spPr>
          <a:xfrm>
            <a:off x="4626247" y="2290233"/>
            <a:ext cx="3240182" cy="564507"/>
          </a:xfrm>
          <a:prstGeom prst="rect">
            <a:avLst/>
          </a:prstGeom>
        </p:spPr>
      </p:pic>
      <p:pic>
        <p:nvPicPr>
          <p:cNvPr id="9" name="图片 8">
            <a:extLst>
              <a:ext uri="{FF2B5EF4-FFF2-40B4-BE49-F238E27FC236}">
                <a16:creationId xmlns:a16="http://schemas.microsoft.com/office/drawing/2014/main" id="{AC9CA5F3-0887-6729-7563-AB7D13D62CDB}"/>
              </a:ext>
            </a:extLst>
          </p:cNvPr>
          <p:cNvPicPr>
            <a:picLocks noChangeAspect="1"/>
          </p:cNvPicPr>
          <p:nvPr/>
        </p:nvPicPr>
        <p:blipFill>
          <a:blip r:embed="rId9"/>
          <a:stretch>
            <a:fillRect/>
          </a:stretch>
        </p:blipFill>
        <p:spPr>
          <a:xfrm>
            <a:off x="329140" y="2902496"/>
            <a:ext cx="7277196" cy="3550840"/>
          </a:xfrm>
          <a:prstGeom prst="rect">
            <a:avLst/>
          </a:prstGeom>
        </p:spPr>
      </p:pic>
    </p:spTree>
    <p:extLst>
      <p:ext uri="{BB962C8B-B14F-4D97-AF65-F5344CB8AC3E}">
        <p14:creationId xmlns:p14="http://schemas.microsoft.com/office/powerpoint/2010/main" val="2608947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317AF0E2-AE68-4FCB-A5C8-E9D807A2C288}"/>
              </a:ext>
            </a:extLst>
          </p:cNvPr>
          <p:cNvSpPr txBox="1"/>
          <p:nvPr/>
        </p:nvSpPr>
        <p:spPr>
          <a:xfrm>
            <a:off x="242245" y="906091"/>
            <a:ext cx="9687201" cy="954107"/>
          </a:xfrm>
          <a:prstGeom prst="rect">
            <a:avLst/>
          </a:prstGeom>
          <a:noFill/>
        </p:spPr>
        <p:txBody>
          <a:bodyPr wrap="square">
            <a:spAutoFit/>
          </a:bodyPr>
          <a:lstStyle/>
          <a:p>
            <a:pPr marL="457200" indent="-457200">
              <a:buFont typeface="Wingdings" panose="05000000000000000000" pitchFamily="2" charset="2"/>
              <a:buChar char="Ø"/>
            </a:pPr>
            <a:r>
              <a:rPr lang="zh-CN" altLang="en-US" sz="2800" b="1" dirty="0">
                <a:solidFill>
                  <a:srgbClr val="121212"/>
                </a:solidFill>
                <a:latin typeface="微软雅黑" panose="020B0503020204020204" pitchFamily="34" charset="-122"/>
                <a:ea typeface="微软雅黑" panose="020B0503020204020204" pitchFamily="34" charset="-122"/>
              </a:rPr>
              <a:t>基于滑动窗口的联邦学习异步更新方法可行性研究</a:t>
            </a:r>
          </a:p>
          <a:p>
            <a:pPr marL="457200" indent="-457200">
              <a:buFont typeface="Wingdings" panose="05000000000000000000" pitchFamily="2" charset="2"/>
              <a:buChar char="Ø"/>
            </a:pPr>
            <a:endParaRPr lang="en-US" altLang="zh-CN" sz="2800" b="1" dirty="0">
              <a:solidFill>
                <a:srgbClr val="121212"/>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BB62EB8-8537-4C97-83BB-F19EF205E71C}"/>
              </a:ext>
            </a:extLst>
          </p:cNvPr>
          <p:cNvPicPr>
            <a:picLocks noChangeAspect="1"/>
          </p:cNvPicPr>
          <p:nvPr/>
        </p:nvPicPr>
        <p:blipFill>
          <a:blip r:embed="rId6"/>
          <a:stretch>
            <a:fillRect/>
          </a:stretch>
        </p:blipFill>
        <p:spPr>
          <a:xfrm>
            <a:off x="7323826" y="1693611"/>
            <a:ext cx="4710808" cy="4462971"/>
          </a:xfrm>
          <a:prstGeom prst="rect">
            <a:avLst/>
          </a:prstGeom>
        </p:spPr>
      </p:pic>
      <p:sp>
        <p:nvSpPr>
          <p:cNvPr id="35" name="文本框 34">
            <a:extLst>
              <a:ext uri="{FF2B5EF4-FFF2-40B4-BE49-F238E27FC236}">
                <a16:creationId xmlns:a16="http://schemas.microsoft.com/office/drawing/2014/main" id="{D244AACC-A378-4819-8D6B-D9F370D75FF3}"/>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研究内容</a:t>
            </a:r>
          </a:p>
        </p:txBody>
      </p:sp>
      <p:sp>
        <p:nvSpPr>
          <p:cNvPr id="17" name="文本框 16">
            <a:extLst>
              <a:ext uri="{FF2B5EF4-FFF2-40B4-BE49-F238E27FC236}">
                <a16:creationId xmlns:a16="http://schemas.microsoft.com/office/drawing/2014/main" id="{A4F57438-F7DA-44FC-8D82-182C578F2B31}"/>
              </a:ext>
            </a:extLst>
          </p:cNvPr>
          <p:cNvSpPr txBox="1"/>
          <p:nvPr/>
        </p:nvSpPr>
        <p:spPr>
          <a:xfrm>
            <a:off x="294981" y="1465091"/>
            <a:ext cx="8701264" cy="581057"/>
          </a:xfrm>
          <a:prstGeom prst="rect">
            <a:avLst/>
          </a:prstGeom>
          <a:noFill/>
        </p:spPr>
        <p:txBody>
          <a:bodyPr wrap="square">
            <a:spAutoFit/>
          </a:bodyPr>
          <a:lstStyle/>
          <a:p>
            <a:pPr marL="515687" lvl="1" indent="-286493">
              <a:lnSpc>
                <a:spcPct val="150000"/>
              </a:lnSpc>
              <a:spcBef>
                <a:spcPts val="602"/>
              </a:spcBef>
              <a:buClr>
                <a:schemeClr val="tx1"/>
              </a:buClr>
              <a:buFont typeface="Wingdings" panose="05000000000000000000" pitchFamily="2" charset="2"/>
              <a:buChar char="Ø"/>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基础理论</a:t>
            </a: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63673B69-612C-4826-8824-4EA3B0DE5272}"/>
              </a:ext>
            </a:extLst>
          </p:cNvPr>
          <p:cNvSpPr txBox="1"/>
          <p:nvPr/>
        </p:nvSpPr>
        <p:spPr>
          <a:xfrm>
            <a:off x="817359" y="2102219"/>
            <a:ext cx="7265592" cy="874407"/>
          </a:xfrm>
          <a:prstGeom prst="rect">
            <a:avLst/>
          </a:prstGeom>
          <a:noFill/>
        </p:spPr>
        <p:txBody>
          <a:bodyPr wrap="square">
            <a:spAutoFit/>
          </a:bodyPr>
          <a:lstStyle/>
          <a:p>
            <a:pP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目前</a:t>
            </a:r>
            <a:r>
              <a:rPr lang="zh-CN" altLang="zh-CN" dirty="0">
                <a:solidFill>
                  <a:srgbClr val="000000"/>
                </a:solidFill>
                <a:latin typeface="微软雅黑" panose="020B0503020204020204" pitchFamily="34" charset="-122"/>
                <a:ea typeface="微软雅黑" panose="020B0503020204020204" pitchFamily="34" charset="-122"/>
              </a:rPr>
              <a:t>在平滑、非凸设置下</a:t>
            </a:r>
            <a:r>
              <a:rPr lang="zh-CN" altLang="en-US" dirty="0">
                <a:solidFill>
                  <a:srgbClr val="000000"/>
                </a:solidFill>
                <a:latin typeface="微软雅黑" panose="020B0503020204020204" pitchFamily="34" charset="-122"/>
                <a:ea typeface="微软雅黑" panose="020B0503020204020204" pitchFamily="34" charset="-122"/>
              </a:rPr>
              <a:t>为该方法</a:t>
            </a:r>
            <a:r>
              <a:rPr lang="zh-CN" altLang="zh-CN" dirty="0">
                <a:solidFill>
                  <a:srgbClr val="000000"/>
                </a:solidFill>
                <a:latin typeface="微软雅黑" panose="020B0503020204020204" pitchFamily="34" charset="-122"/>
                <a:ea typeface="微软雅黑" panose="020B0503020204020204" pitchFamily="34" charset="-122"/>
              </a:rPr>
              <a:t>提供收敛保证</a:t>
            </a:r>
            <a:r>
              <a:rPr lang="zh-CN" altLang="en-US" dirty="0">
                <a:solidFill>
                  <a:srgbClr val="000000"/>
                </a:solidFill>
                <a:latin typeface="微软雅黑" panose="020B0503020204020204" pitchFamily="34" charset="-122"/>
                <a:ea typeface="微软雅黑" panose="020B0503020204020204" pitchFamily="34" charset="-122"/>
              </a:rPr>
              <a:t>，</a:t>
            </a:r>
            <a:r>
              <a:rPr lang="zh-CN" altLang="zh-CN" dirty="0">
                <a:solidFill>
                  <a:srgbClr val="000000"/>
                </a:solidFill>
                <a:latin typeface="微软雅黑" panose="020B0503020204020204" pitchFamily="34" charset="-122"/>
                <a:ea typeface="微软雅黑" panose="020B0503020204020204" pitchFamily="34" charset="-122"/>
              </a:rPr>
              <a:t>研究非凸随机优化的一个标准量是全局模型的梯度的范数平方</a:t>
            </a:r>
            <a:r>
              <a:rPr lang="zh-CN" altLang="en-US" dirty="0">
                <a:solidFill>
                  <a:srgbClr val="000000"/>
                </a:solidFill>
                <a:latin typeface="微软雅黑" panose="020B0503020204020204" pitchFamily="34" charset="-122"/>
                <a:ea typeface="微软雅黑" panose="020B0503020204020204" pitchFamily="34" charset="-122"/>
              </a:rPr>
              <a:t>，探讨其收敛速度上界。</a:t>
            </a:r>
          </a:p>
        </p:txBody>
      </p:sp>
      <p:pic>
        <p:nvPicPr>
          <p:cNvPr id="37" name="图片 36">
            <a:extLst>
              <a:ext uri="{FF2B5EF4-FFF2-40B4-BE49-F238E27FC236}">
                <a16:creationId xmlns:a16="http://schemas.microsoft.com/office/drawing/2014/main" id="{9E5B39D7-571F-4DD8-890B-DE259E8EC6F6}"/>
              </a:ext>
            </a:extLst>
          </p:cNvPr>
          <p:cNvPicPr>
            <a:picLocks noChangeAspect="1"/>
          </p:cNvPicPr>
          <p:nvPr/>
        </p:nvPicPr>
        <p:blipFill>
          <a:blip r:embed="rId7"/>
          <a:stretch>
            <a:fillRect/>
          </a:stretch>
        </p:blipFill>
        <p:spPr>
          <a:xfrm>
            <a:off x="1035994" y="2918860"/>
            <a:ext cx="5793156" cy="951115"/>
          </a:xfrm>
          <a:prstGeom prst="rect">
            <a:avLst/>
          </a:prstGeom>
        </p:spPr>
      </p:pic>
      <p:sp>
        <p:nvSpPr>
          <p:cNvPr id="33" name="文本框 32">
            <a:extLst>
              <a:ext uri="{FF2B5EF4-FFF2-40B4-BE49-F238E27FC236}">
                <a16:creationId xmlns:a16="http://schemas.microsoft.com/office/drawing/2014/main" id="{A3EFD9A7-F363-4505-A7D4-700BCD6DF682}"/>
              </a:ext>
            </a:extLst>
          </p:cNvPr>
          <p:cNvSpPr txBox="1"/>
          <p:nvPr/>
        </p:nvSpPr>
        <p:spPr>
          <a:xfrm>
            <a:off x="856962" y="3869975"/>
            <a:ext cx="6484410" cy="1289905"/>
          </a:xfrm>
          <a:prstGeom prst="rect">
            <a:avLst/>
          </a:prstGeom>
          <a:noFill/>
        </p:spPr>
        <p:txBody>
          <a:bodyPr wrap="square">
            <a:spAutoFit/>
          </a:bodyPr>
          <a:lstStyle/>
          <a:p>
            <a:pPr algn="just">
              <a:lnSpc>
                <a:spcPct val="150000"/>
              </a:lnSpc>
            </a:pPr>
            <a:r>
              <a:rPr lang="zh-CN" altLang="zh-CN" dirty="0">
                <a:solidFill>
                  <a:srgbClr val="000000"/>
                </a:solidFill>
                <a:latin typeface="微软雅黑" panose="020B0503020204020204" pitchFamily="34" charset="-122"/>
                <a:ea typeface="微软雅黑" panose="020B0503020204020204" pitchFamily="34" charset="-122"/>
              </a:rPr>
              <a:t>如果这个</a:t>
            </a:r>
            <a:r>
              <a:rPr lang="zh-CN" altLang="en-US" dirty="0">
                <a:solidFill>
                  <a:srgbClr val="000000"/>
                </a:solidFill>
                <a:latin typeface="微软雅黑" panose="020B0503020204020204" pitchFamily="34" charset="-122"/>
                <a:ea typeface="微软雅黑" panose="020B0503020204020204" pitchFamily="34" charset="-122"/>
              </a:rPr>
              <a:t>收敛上界</a:t>
            </a:r>
            <a:r>
              <a:rPr lang="zh-CN" altLang="zh-CN" dirty="0">
                <a:solidFill>
                  <a:srgbClr val="000000"/>
                </a:solidFill>
                <a:latin typeface="微软雅黑" panose="020B0503020204020204" pitchFamily="34" charset="-122"/>
                <a:ea typeface="微软雅黑" panose="020B0503020204020204" pitchFamily="34" charset="-122"/>
              </a:rPr>
              <a:t>值随着</a:t>
            </a:r>
            <a:r>
              <a:rPr lang="en-US" altLang="zh-CN" dirty="0">
                <a:solidFill>
                  <a:srgbClr val="000000"/>
                </a:solidFill>
                <a:latin typeface="微软雅黑" panose="020B0503020204020204" pitchFamily="34" charset="-122"/>
                <a:ea typeface="微软雅黑" panose="020B0503020204020204" pitchFamily="34" charset="-122"/>
              </a:rPr>
              <a:t>T</a:t>
            </a:r>
            <a:r>
              <a:rPr lang="zh-CN" altLang="zh-CN" dirty="0">
                <a:solidFill>
                  <a:srgbClr val="000000"/>
                </a:solidFill>
                <a:latin typeface="微软雅黑" panose="020B0503020204020204" pitchFamily="34" charset="-122"/>
                <a:ea typeface="微软雅黑" panose="020B0503020204020204" pitchFamily="34" charset="-122"/>
              </a:rPr>
              <a:t>的增长而变小，那么在以后的迭代中，梯度的范数平方一定会消失，这意味着算法正在收敛到一阶平稳点。</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3118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317AF0E2-AE68-4FCB-A5C8-E9D807A2C288}"/>
              </a:ext>
            </a:extLst>
          </p:cNvPr>
          <p:cNvSpPr txBox="1"/>
          <p:nvPr/>
        </p:nvSpPr>
        <p:spPr>
          <a:xfrm>
            <a:off x="242245" y="906091"/>
            <a:ext cx="9687201" cy="954107"/>
          </a:xfrm>
          <a:prstGeom prst="rect">
            <a:avLst/>
          </a:prstGeom>
          <a:noFill/>
        </p:spPr>
        <p:txBody>
          <a:bodyPr wrap="square">
            <a:spAutoFit/>
          </a:bodyPr>
          <a:lstStyle/>
          <a:p>
            <a:pPr marL="457200" indent="-457200">
              <a:buFont typeface="Wingdings" panose="05000000000000000000" pitchFamily="2" charset="2"/>
              <a:buChar char="Ø"/>
            </a:pPr>
            <a:r>
              <a:rPr lang="zh-CN" altLang="en-US" sz="2800" b="1" dirty="0">
                <a:solidFill>
                  <a:srgbClr val="121212"/>
                </a:solidFill>
                <a:latin typeface="微软雅黑" panose="020B0503020204020204" pitchFamily="34" charset="-122"/>
                <a:ea typeface="微软雅黑" panose="020B0503020204020204" pitchFamily="34" charset="-122"/>
              </a:rPr>
              <a:t>基于滑动窗口的联邦学习异步更新方法可行性研究</a:t>
            </a:r>
          </a:p>
          <a:p>
            <a:pPr marL="457200" indent="-457200">
              <a:buFont typeface="Wingdings" panose="05000000000000000000" pitchFamily="2" charset="2"/>
              <a:buChar char="Ø"/>
            </a:pPr>
            <a:endParaRPr lang="en-US" altLang="zh-CN" sz="2800" b="1" dirty="0">
              <a:solidFill>
                <a:srgbClr val="121212"/>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BB62EB8-8537-4C97-83BB-F19EF205E71C}"/>
              </a:ext>
            </a:extLst>
          </p:cNvPr>
          <p:cNvPicPr>
            <a:picLocks noChangeAspect="1"/>
          </p:cNvPicPr>
          <p:nvPr/>
        </p:nvPicPr>
        <p:blipFill>
          <a:blip r:embed="rId6"/>
          <a:stretch>
            <a:fillRect/>
          </a:stretch>
        </p:blipFill>
        <p:spPr>
          <a:xfrm>
            <a:off x="7323827" y="1540850"/>
            <a:ext cx="4710808" cy="4462971"/>
          </a:xfrm>
          <a:prstGeom prst="rect">
            <a:avLst/>
          </a:prstGeom>
        </p:spPr>
      </p:pic>
      <p:sp>
        <p:nvSpPr>
          <p:cNvPr id="35" name="文本框 34">
            <a:extLst>
              <a:ext uri="{FF2B5EF4-FFF2-40B4-BE49-F238E27FC236}">
                <a16:creationId xmlns:a16="http://schemas.microsoft.com/office/drawing/2014/main" id="{D244AACC-A378-4819-8D6B-D9F370D75FF3}"/>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研究内容</a:t>
            </a:r>
          </a:p>
        </p:txBody>
      </p:sp>
      <p:pic>
        <p:nvPicPr>
          <p:cNvPr id="20" name="图片 19">
            <a:extLst>
              <a:ext uri="{FF2B5EF4-FFF2-40B4-BE49-F238E27FC236}">
                <a16:creationId xmlns:a16="http://schemas.microsoft.com/office/drawing/2014/main" id="{8398BB9B-0A1F-4B30-84AE-05D54733A9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333" y="3464853"/>
            <a:ext cx="6909438" cy="761657"/>
          </a:xfrm>
          <a:prstGeom prst="rect">
            <a:avLst/>
          </a:prstGeom>
        </p:spPr>
      </p:pic>
      <p:sp>
        <p:nvSpPr>
          <p:cNvPr id="28" name="文本框 27">
            <a:extLst>
              <a:ext uri="{FF2B5EF4-FFF2-40B4-BE49-F238E27FC236}">
                <a16:creationId xmlns:a16="http://schemas.microsoft.com/office/drawing/2014/main" id="{2A43269E-5ECB-4E34-8879-23005838DEA3}"/>
              </a:ext>
            </a:extLst>
          </p:cNvPr>
          <p:cNvSpPr txBox="1"/>
          <p:nvPr/>
        </p:nvSpPr>
        <p:spPr>
          <a:xfrm>
            <a:off x="531295" y="1616428"/>
            <a:ext cx="7592861" cy="1289905"/>
          </a:xfrm>
          <a:prstGeom prst="rect">
            <a:avLst/>
          </a:prstGeom>
          <a:noFill/>
        </p:spPr>
        <p:txBody>
          <a:bodyPr wrap="square">
            <a:spAutoFit/>
          </a:bodyPr>
          <a:lstStyle/>
          <a:p>
            <a:pPr marL="285750" indent="-285750" algn="just">
              <a:lnSpc>
                <a:spcPct val="150000"/>
              </a:lnSpc>
              <a:buFont typeface="Wingdings" panose="05000000000000000000" pitchFamily="2" charset="2"/>
              <a:buChar char="u"/>
            </a:pPr>
            <a:r>
              <a:rPr lang="zh-CN" altLang="en-US" dirty="0">
                <a:solidFill>
                  <a:srgbClr val="000000"/>
                </a:solidFill>
                <a:latin typeface="微软雅黑" panose="020B0503020204020204" pitchFamily="34" charset="-122"/>
                <a:ea typeface="微软雅黑" panose="020B0503020204020204" pitchFamily="34" charset="-122"/>
              </a:rPr>
              <a:t>假设目标最大限度地减少时间延迟，同时将收敛速度控制在某个可接受的范围内，通过引入一个权衡参数（如 β），寻求将这两个目标结合起来的单目标优化。构建目标函数：</a:t>
            </a: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852CEDE0-3CB6-4534-BA01-5E90360F85D2}"/>
                  </a:ext>
                </a:extLst>
              </p:cNvPr>
              <p:cNvSpPr txBox="1"/>
              <p:nvPr/>
            </p:nvSpPr>
            <p:spPr>
              <a:xfrm>
                <a:off x="839416" y="4739443"/>
                <a:ext cx="6909438" cy="879664"/>
              </a:xfrm>
              <a:prstGeom prst="rect">
                <a:avLst/>
              </a:prstGeom>
              <a:noFill/>
            </p:spPr>
            <p:txBody>
              <a:bodyPr wrap="square">
                <a:spAutoFit/>
              </a:bodyPr>
              <a:lstStyle/>
              <a:p>
                <a:pPr>
                  <a:lnSpc>
                    <a:spcPct val="150000"/>
                  </a:lnSpc>
                </a:pPr>
                <a14:m>
                  <m:oMath xmlns:m="http://schemas.openxmlformats.org/officeDocument/2006/math">
                    <m:r>
                      <a:rPr lang="en-US" altLang="zh-CN" b="0" i="1" smtClean="0">
                        <a:solidFill>
                          <a:srgbClr val="000000"/>
                        </a:solidFill>
                        <a:effectLst/>
                        <a:latin typeface="Cambria Math" panose="02040503050406030204" pitchFamily="18" charset="0"/>
                        <a:ea typeface="微软雅黑" panose="020B0503020204020204" pitchFamily="34" charset="-122"/>
                      </a:rPr>
                      <m:t>𝑊</m:t>
                    </m:r>
                  </m:oMath>
                </a14:m>
                <a:r>
                  <a:rPr lang="zh-CN" altLang="en-US" b="0" i="0" dirty="0">
                    <a:solidFill>
                      <a:srgbClr val="000000"/>
                    </a:solidFill>
                    <a:effectLst/>
                    <a:latin typeface="微软雅黑" panose="020B0503020204020204" pitchFamily="34" charset="-122"/>
                    <a:ea typeface="微软雅黑" panose="020B0503020204020204" pitchFamily="34" charset="-122"/>
                  </a:rPr>
                  <a:t>为整数，因为在</a:t>
                </a:r>
                <a14:m>
                  <m:oMath xmlns:m="http://schemas.openxmlformats.org/officeDocument/2006/math">
                    <m:d>
                      <m:dPr>
                        <m:endChr m:val="]"/>
                        <m:ctrlPr>
                          <a:rPr lang="zh-CN" altLang="en-US" b="0" i="1" smtClean="0">
                            <a:solidFill>
                              <a:srgbClr val="000000"/>
                            </a:solidFill>
                            <a:effectLst/>
                            <a:latin typeface="Cambria Math" panose="02040503050406030204" pitchFamily="18" charset="0"/>
                          </a:rPr>
                        </m:ctrlPr>
                      </m:dPr>
                      <m:e>
                        <m:r>
                          <a:rPr lang="zh-CN" altLang="en-US" b="0" i="0" smtClean="0">
                            <a:solidFill>
                              <a:srgbClr val="000000"/>
                            </a:solidFill>
                            <a:effectLst/>
                            <a:latin typeface="Cambria Math" panose="02040503050406030204" pitchFamily="18" charset="0"/>
                          </a:rPr>
                          <m:t>1,</m:t>
                        </m:r>
                        <m:r>
                          <a:rPr lang="en-US" altLang="zh-CN" b="0" i="1" smtClean="0">
                            <a:solidFill>
                              <a:srgbClr val="000000"/>
                            </a:solidFill>
                            <a:effectLst/>
                            <a:latin typeface="Cambria Math" panose="02040503050406030204" pitchFamily="18" charset="0"/>
                          </a:rPr>
                          <m:t>𝑁</m:t>
                        </m:r>
                        <m:r>
                          <a:rPr lang="zh-CN" altLang="en-US" b="0" i="1" smtClean="0">
                            <a:solidFill>
                              <a:srgbClr val="000000"/>
                            </a:solidFill>
                            <a:effectLst/>
                            <a:latin typeface="Cambria Math" panose="02040503050406030204" pitchFamily="18" charset="0"/>
                          </a:rPr>
                          <m:t> </m:t>
                        </m:r>
                        <m:r>
                          <a:rPr lang="zh-CN" altLang="en-US" b="0" i="0" smtClean="0">
                            <a:solidFill>
                              <a:srgbClr val="000000"/>
                            </a:solidFill>
                            <a:effectLst/>
                            <a:latin typeface="Cambria Math" panose="02040503050406030204" pitchFamily="18" charset="0"/>
                          </a:rPr>
                          <m:t>−1</m:t>
                        </m:r>
                      </m:e>
                    </m:d>
                  </m:oMath>
                </a14:m>
                <a:r>
                  <a:rPr lang="zh-CN" altLang="en-US" b="0" i="0" dirty="0">
                    <a:solidFill>
                      <a:srgbClr val="000000"/>
                    </a:solidFill>
                    <a:effectLst/>
                    <a:latin typeface="微软雅黑" panose="020B0503020204020204" pitchFamily="34" charset="-122"/>
                    <a:ea typeface="微软雅黑" panose="020B0503020204020204" pitchFamily="34" charset="-122"/>
                  </a:rPr>
                  <a:t>是离散的，</a:t>
                </a:r>
                <a:r>
                  <a:rPr lang="zh-CN" altLang="en-US" dirty="0">
                    <a:solidFill>
                      <a:srgbClr val="000000"/>
                    </a:solidFill>
                    <a:latin typeface="微软雅黑" panose="020B0503020204020204" pitchFamily="34" charset="-122"/>
                    <a:ea typeface="微软雅黑" panose="020B0503020204020204" pitchFamily="34" charset="-122"/>
                  </a:rPr>
                  <a:t>采用</a:t>
                </a:r>
                <a:r>
                  <a:rPr lang="zh-CN" altLang="en-US" b="0" i="0" dirty="0">
                    <a:solidFill>
                      <a:srgbClr val="000000"/>
                    </a:solidFill>
                    <a:effectLst/>
                    <a:latin typeface="微软雅黑" panose="020B0503020204020204" pitchFamily="34" charset="-122"/>
                    <a:ea typeface="微软雅黑" panose="020B0503020204020204" pitchFamily="34" charset="-122"/>
                  </a:rPr>
                  <a:t>启发式算法评估目标函数在指定范围内</a:t>
                </a:r>
                <a:r>
                  <a:rPr lang="en-US" altLang="zh-CN" b="0" i="0" dirty="0">
                    <a:solidFill>
                      <a:srgbClr val="000000"/>
                    </a:solidFill>
                    <a:effectLst/>
                    <a:latin typeface="微软雅黑" panose="020B0503020204020204" pitchFamily="34" charset="-122"/>
                    <a:ea typeface="微软雅黑" panose="020B0503020204020204" pitchFamily="34" charset="-122"/>
                  </a:rPr>
                  <a:t>W</a:t>
                </a:r>
                <a:r>
                  <a:rPr lang="zh-CN" altLang="en-US" b="0" i="0" dirty="0">
                    <a:solidFill>
                      <a:srgbClr val="000000"/>
                    </a:solidFill>
                    <a:effectLst/>
                    <a:latin typeface="微软雅黑" panose="020B0503020204020204" pitchFamily="34" charset="-122"/>
                    <a:ea typeface="微软雅黑" panose="020B0503020204020204" pitchFamily="34" charset="-122"/>
                  </a:rPr>
                  <a:t>的每个可能值，以</a:t>
                </a:r>
                <a:r>
                  <a:rPr lang="zh-CN" altLang="en-US" dirty="0">
                    <a:solidFill>
                      <a:srgbClr val="000000"/>
                    </a:solidFill>
                    <a:latin typeface="微软雅黑" panose="020B0503020204020204" pitchFamily="34" charset="-122"/>
                    <a:ea typeface="微软雅黑" panose="020B0503020204020204" pitchFamily="34" charset="-122"/>
                  </a:rPr>
                  <a:t>得到</a:t>
                </a:r>
                <a:r>
                  <a:rPr lang="zh-CN" altLang="en-US" b="0" i="0" dirty="0">
                    <a:solidFill>
                      <a:srgbClr val="000000"/>
                    </a:solidFill>
                    <a:effectLst/>
                    <a:latin typeface="微软雅黑" panose="020B0503020204020204" pitchFamily="34" charset="-122"/>
                    <a:ea typeface="微软雅黑" panose="020B0503020204020204" pitchFamily="34" charset="-122"/>
                  </a:rPr>
                  <a:t>最优解。</a:t>
                </a:r>
                <a:endParaRPr lang="zh-CN" altLang="en-US" dirty="0"/>
              </a:p>
            </p:txBody>
          </p:sp>
        </mc:Choice>
        <mc:Fallback xmlns="">
          <p:sp>
            <p:nvSpPr>
              <p:cNvPr id="33" name="文本框 32">
                <a:extLst>
                  <a:ext uri="{FF2B5EF4-FFF2-40B4-BE49-F238E27FC236}">
                    <a16:creationId xmlns:a16="http://schemas.microsoft.com/office/drawing/2014/main" id="{852CEDE0-3CB6-4534-BA01-5E90360F85D2}"/>
                  </a:ext>
                </a:extLst>
              </p:cNvPr>
              <p:cNvSpPr txBox="1">
                <a:spLocks noRot="1" noChangeAspect="1" noMove="1" noResize="1" noEditPoints="1" noAdjustHandles="1" noChangeArrowheads="1" noChangeShapeType="1" noTextEdit="1"/>
              </p:cNvSpPr>
              <p:nvPr/>
            </p:nvSpPr>
            <p:spPr>
              <a:xfrm>
                <a:off x="839416" y="4739443"/>
                <a:ext cx="6909438" cy="879664"/>
              </a:xfrm>
              <a:prstGeom prst="rect">
                <a:avLst/>
              </a:prstGeom>
              <a:blipFill>
                <a:blip r:embed="rId8"/>
                <a:stretch>
                  <a:fillRect l="-794" r="-706" b="-89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217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317AF0E2-AE68-4FCB-A5C8-E9D807A2C288}"/>
              </a:ext>
            </a:extLst>
          </p:cNvPr>
          <p:cNvSpPr txBox="1"/>
          <p:nvPr/>
        </p:nvSpPr>
        <p:spPr>
          <a:xfrm>
            <a:off x="242245" y="906091"/>
            <a:ext cx="9687201" cy="954107"/>
          </a:xfrm>
          <a:prstGeom prst="rect">
            <a:avLst/>
          </a:prstGeom>
          <a:noFill/>
        </p:spPr>
        <p:txBody>
          <a:bodyPr wrap="square">
            <a:spAutoFit/>
          </a:bodyPr>
          <a:lstStyle/>
          <a:p>
            <a:pPr marL="457200" indent="-457200">
              <a:buFont typeface="Wingdings" panose="05000000000000000000" pitchFamily="2" charset="2"/>
              <a:buChar char="Ø"/>
            </a:pPr>
            <a:r>
              <a:rPr lang="zh-CN" altLang="en-US" sz="2800" b="1" dirty="0">
                <a:solidFill>
                  <a:srgbClr val="121212"/>
                </a:solidFill>
                <a:latin typeface="微软雅黑" panose="020B0503020204020204" pitchFamily="34" charset="-122"/>
                <a:ea typeface="微软雅黑" panose="020B0503020204020204" pitchFamily="34" charset="-122"/>
              </a:rPr>
              <a:t>基于滑动窗口的联邦学习异步更新方法可行性研究</a:t>
            </a:r>
          </a:p>
          <a:p>
            <a:pPr marL="457200" indent="-457200">
              <a:buFont typeface="Wingdings" panose="05000000000000000000" pitchFamily="2" charset="2"/>
              <a:buChar char="Ø"/>
            </a:pPr>
            <a:endParaRPr lang="en-US" altLang="zh-CN" sz="2800" b="1" dirty="0">
              <a:solidFill>
                <a:srgbClr val="121212"/>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BB62EB8-8537-4C97-83BB-F19EF205E71C}"/>
              </a:ext>
            </a:extLst>
          </p:cNvPr>
          <p:cNvPicPr>
            <a:picLocks noChangeAspect="1"/>
          </p:cNvPicPr>
          <p:nvPr/>
        </p:nvPicPr>
        <p:blipFill>
          <a:blip r:embed="rId6"/>
          <a:stretch>
            <a:fillRect/>
          </a:stretch>
        </p:blipFill>
        <p:spPr>
          <a:xfrm>
            <a:off x="8272267" y="2158048"/>
            <a:ext cx="3800195" cy="3600266"/>
          </a:xfrm>
          <a:prstGeom prst="rect">
            <a:avLst/>
          </a:prstGeom>
        </p:spPr>
      </p:pic>
      <p:sp>
        <p:nvSpPr>
          <p:cNvPr id="35" name="文本框 34">
            <a:extLst>
              <a:ext uri="{FF2B5EF4-FFF2-40B4-BE49-F238E27FC236}">
                <a16:creationId xmlns:a16="http://schemas.microsoft.com/office/drawing/2014/main" id="{D244AACC-A378-4819-8D6B-D9F370D75FF3}"/>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研究内容</a:t>
            </a:r>
          </a:p>
        </p:txBody>
      </p:sp>
      <p:pic>
        <p:nvPicPr>
          <p:cNvPr id="2" name="图片 1">
            <a:extLst>
              <a:ext uri="{FF2B5EF4-FFF2-40B4-BE49-F238E27FC236}">
                <a16:creationId xmlns:a16="http://schemas.microsoft.com/office/drawing/2014/main" id="{114855CE-2267-4876-91C5-312D2F23D0F6}"/>
              </a:ext>
            </a:extLst>
          </p:cNvPr>
          <p:cNvPicPr>
            <a:picLocks noChangeAspect="1"/>
          </p:cNvPicPr>
          <p:nvPr/>
        </p:nvPicPr>
        <p:blipFill>
          <a:blip r:embed="rId7"/>
          <a:stretch>
            <a:fillRect/>
          </a:stretch>
        </p:blipFill>
        <p:spPr>
          <a:xfrm>
            <a:off x="3306953" y="2045022"/>
            <a:ext cx="3362503" cy="879664"/>
          </a:xfrm>
          <a:prstGeom prst="rect">
            <a:avLst/>
          </a:prstGeom>
        </p:spPr>
      </p:pic>
      <p:pic>
        <p:nvPicPr>
          <p:cNvPr id="4" name="图片 3">
            <a:extLst>
              <a:ext uri="{FF2B5EF4-FFF2-40B4-BE49-F238E27FC236}">
                <a16:creationId xmlns:a16="http://schemas.microsoft.com/office/drawing/2014/main" id="{BAA24722-6718-447A-A16F-976A7792C293}"/>
              </a:ext>
            </a:extLst>
          </p:cNvPr>
          <p:cNvPicPr>
            <a:picLocks noChangeAspect="1"/>
          </p:cNvPicPr>
          <p:nvPr/>
        </p:nvPicPr>
        <p:blipFill>
          <a:blip r:embed="rId8"/>
          <a:stretch>
            <a:fillRect/>
          </a:stretch>
        </p:blipFill>
        <p:spPr>
          <a:xfrm>
            <a:off x="3108975" y="4139023"/>
            <a:ext cx="3521261" cy="1067049"/>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C3E2617-9F6D-4AEC-B2E6-27BC0AD24F0F}"/>
                  </a:ext>
                </a:extLst>
              </p:cNvPr>
              <p:cNvSpPr txBox="1"/>
              <p:nvPr/>
            </p:nvSpPr>
            <p:spPr>
              <a:xfrm>
                <a:off x="641189" y="1602209"/>
                <a:ext cx="8355055" cy="464166"/>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b="1" dirty="0">
                    <a:solidFill>
                      <a:srgbClr val="000000"/>
                    </a:solidFill>
                    <a:latin typeface="微软雅黑" panose="020B0503020204020204" pitchFamily="34" charset="-122"/>
                    <a:ea typeface="微软雅黑" panose="020B0503020204020204" pitchFamily="34" charset="-122"/>
                  </a:rPr>
                  <a:t>本地</a:t>
                </a:r>
                <a:r>
                  <a:rPr lang="zh-CN" altLang="en-US" b="1" i="0" dirty="0">
                    <a:solidFill>
                      <a:srgbClr val="000000"/>
                    </a:solidFill>
                    <a:effectLst/>
                    <a:latin typeface="微软雅黑" panose="020B0503020204020204" pitchFamily="34" charset="-122"/>
                    <a:ea typeface="微软雅黑" panose="020B0503020204020204" pitchFamily="34" charset="-122"/>
                  </a:rPr>
                  <a:t>模型更新</a:t>
                </a:r>
                <a:r>
                  <a:rPr lang="en-US" altLang="zh-CN" b="1"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每个客户端 </a:t>
                </a:r>
                <a14:m>
                  <m:oMath xmlns:m="http://schemas.openxmlformats.org/officeDocument/2006/math">
                    <m:sSub>
                      <m:sSubPr>
                        <m:ctrlPr>
                          <a:rPr lang="zh-CN" altLang="en-US" i="1" dirty="0" smtClean="0">
                            <a:solidFill>
                              <a:srgbClr val="000000"/>
                            </a:solidFill>
                            <a:latin typeface="Cambria Math" panose="02040503050406030204" pitchFamily="18" charset="0"/>
                          </a:rPr>
                        </m:ctrlPr>
                      </m:sSubPr>
                      <m:e>
                        <m:r>
                          <a:rPr lang="zh-CN" altLang="en-US" dirty="0">
                            <a:solidFill>
                              <a:srgbClr val="000000"/>
                            </a:solidFill>
                            <a:latin typeface="Cambria Math" panose="02040503050406030204" pitchFamily="18" charset="0"/>
                          </a:rPr>
                          <m:t>𝑢</m:t>
                        </m:r>
                      </m:e>
                      <m:sub>
                        <m:r>
                          <a:rPr lang="zh-CN" altLang="en-US" dirty="0">
                            <a:solidFill>
                              <a:srgbClr val="000000"/>
                            </a:solidFill>
                            <a:latin typeface="Cambria Math" panose="02040503050406030204" pitchFamily="18" charset="0"/>
                          </a:rPr>
                          <m:t>𝑖</m:t>
                        </m:r>
                      </m:sub>
                    </m:sSub>
                    <m:r>
                      <a:rPr lang="en-US" altLang="zh-CN" b="0" i="1" dirty="0" smtClean="0">
                        <a:solidFill>
                          <a:srgbClr val="000000"/>
                        </a:solidFill>
                        <a:latin typeface="Cambria Math" panose="02040503050406030204" pitchFamily="18" charset="0"/>
                      </a:rPr>
                      <m:t> </m:t>
                    </m:r>
                  </m:oMath>
                </a14:m>
                <a:r>
                  <a:rPr lang="zh-CN" altLang="en-US" b="0" i="0" dirty="0">
                    <a:solidFill>
                      <a:srgbClr val="000000"/>
                    </a:solidFill>
                    <a:effectLst/>
                    <a:latin typeface="微软雅黑" panose="020B0503020204020204" pitchFamily="34" charset="-122"/>
                    <a:ea typeface="微软雅黑" panose="020B0503020204020204" pitchFamily="34" charset="-122"/>
                  </a:rPr>
                  <a:t>执行</a:t>
                </a:r>
                <a14:m>
                  <m:oMath xmlns:m="http://schemas.openxmlformats.org/officeDocument/2006/math">
                    <m:r>
                      <a:rPr lang="zh-CN" altLang="en-US" b="0" i="0" dirty="0" smtClean="0">
                        <a:solidFill>
                          <a:srgbClr val="000000"/>
                        </a:solidFill>
                        <a:effectLst/>
                        <a:latin typeface="Cambria Math" panose="02040503050406030204" pitchFamily="18" charset="0"/>
                      </a:rPr>
                      <m:t>𝐸</m:t>
                    </m:r>
                  </m:oMath>
                </a14:m>
                <a:r>
                  <a:rPr lang="zh-CN" altLang="en-US" b="0" i="0" dirty="0">
                    <a:solidFill>
                      <a:srgbClr val="000000"/>
                    </a:solidFill>
                    <a:effectLst/>
                    <a:latin typeface="微软雅黑" panose="020B0503020204020204" pitchFamily="34" charset="-122"/>
                    <a:ea typeface="微软雅黑" panose="020B0503020204020204" pitchFamily="34" charset="-122"/>
                  </a:rPr>
                  <a:t>次</a:t>
                </a:r>
                <a:r>
                  <a:rPr lang="zh-CN" altLang="en-US" dirty="0">
                    <a:solidFill>
                      <a:srgbClr val="000000"/>
                    </a:solidFill>
                    <a:latin typeface="微软雅黑" panose="020B0503020204020204" pitchFamily="34" charset="-122"/>
                    <a:ea typeface="微软雅黑" panose="020B0503020204020204" pitchFamily="34" charset="-122"/>
                  </a:rPr>
                  <a:t>本地</a:t>
                </a:r>
                <a:r>
                  <a:rPr lang="zh-CN" altLang="en-US" b="0" i="0" dirty="0">
                    <a:solidFill>
                      <a:srgbClr val="000000"/>
                    </a:solidFill>
                    <a:effectLst/>
                    <a:latin typeface="微软雅黑" panose="020B0503020204020204" pitchFamily="34" charset="-122"/>
                    <a:ea typeface="微软雅黑" panose="020B0503020204020204" pitchFamily="34" charset="-122"/>
                  </a:rPr>
                  <a:t>训练，第</a:t>
                </a:r>
                <a14:m>
                  <m:oMath xmlns:m="http://schemas.openxmlformats.org/officeDocument/2006/math">
                    <m:r>
                      <a:rPr lang="en-US" altLang="zh-CN" b="0" i="0" smtClean="0">
                        <a:solidFill>
                          <a:srgbClr val="000000"/>
                        </a:solidFill>
                        <a:latin typeface="Cambria Math" panose="02040503050406030204" pitchFamily="18" charset="0"/>
                      </a:rPr>
                      <m:t> </m:t>
                    </m:r>
                    <m:r>
                      <a:rPr lang="zh-CN" altLang="en-US" b="0" i="0" dirty="0" smtClean="0">
                        <a:solidFill>
                          <a:srgbClr val="000000"/>
                        </a:solidFill>
                        <a:effectLst/>
                        <a:latin typeface="Cambria Math" panose="02040503050406030204" pitchFamily="18" charset="0"/>
                      </a:rPr>
                      <m:t>𝑡</m:t>
                    </m:r>
                    <m:r>
                      <a:rPr lang="zh-CN" altLang="en-US" b="0" i="0" dirty="0" smtClean="0">
                        <a:solidFill>
                          <a:srgbClr val="000000"/>
                        </a:solidFill>
                        <a:effectLst/>
                        <a:latin typeface="Cambria Math" panose="02040503050406030204" pitchFamily="18" charset="0"/>
                      </a:rPr>
                      <m:t>+1</m:t>
                    </m:r>
                  </m:oMath>
                </a14:m>
                <a:r>
                  <a:rPr lang="zh-CN" altLang="en-US" b="0" i="0" dirty="0">
                    <a:solidFill>
                      <a:srgbClr val="000000"/>
                    </a:solidFill>
                    <a:effectLst/>
                    <a:latin typeface="微软雅黑" panose="020B0503020204020204" pitchFamily="34" charset="-122"/>
                    <a:ea typeface="微软雅黑" panose="020B0503020204020204" pitchFamily="34" charset="-122"/>
                  </a:rPr>
                  <a:t> 轮更新其模型参数</a:t>
                </a:r>
                <a:r>
                  <a:rPr lang="zh-CN" altLang="en-US" dirty="0">
                    <a:solidFill>
                      <a:srgbClr val="000000"/>
                    </a:solidFill>
                    <a:latin typeface="微软雅黑" panose="020B0503020204020204" pitchFamily="34" charset="-122"/>
                    <a:ea typeface="微软雅黑" panose="020B0503020204020204" pitchFamily="34" charset="-122"/>
                  </a:rPr>
                  <a:t>：</a:t>
                </a:r>
                <a:endParaRPr lang="zh-CN" altLang="en-US" dirty="0"/>
              </a:p>
            </p:txBody>
          </p:sp>
        </mc:Choice>
        <mc:Fallback xmlns="">
          <p:sp>
            <p:nvSpPr>
              <p:cNvPr id="28" name="文本框 27">
                <a:extLst>
                  <a:ext uri="{FF2B5EF4-FFF2-40B4-BE49-F238E27FC236}">
                    <a16:creationId xmlns:a16="http://schemas.microsoft.com/office/drawing/2014/main" id="{FC3E2617-9F6D-4AEC-B2E6-27BC0AD24F0F}"/>
                  </a:ext>
                </a:extLst>
              </p:cNvPr>
              <p:cNvSpPr txBox="1">
                <a:spLocks noRot="1" noChangeAspect="1" noMove="1" noResize="1" noEditPoints="1" noAdjustHandles="1" noChangeArrowheads="1" noChangeShapeType="1" noTextEdit="1"/>
              </p:cNvSpPr>
              <p:nvPr/>
            </p:nvSpPr>
            <p:spPr>
              <a:xfrm>
                <a:off x="641189" y="1602209"/>
                <a:ext cx="8355055" cy="464166"/>
              </a:xfrm>
              <a:prstGeom prst="rect">
                <a:avLst/>
              </a:prstGeom>
              <a:blipFill>
                <a:blip r:embed="rId9"/>
                <a:stretch>
                  <a:fillRect l="-438" r="-511"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163CA5D0-B621-4D01-BF44-60834345B662}"/>
                  </a:ext>
                </a:extLst>
              </p:cNvPr>
              <p:cNvSpPr txBox="1"/>
              <p:nvPr/>
            </p:nvSpPr>
            <p:spPr>
              <a:xfrm>
                <a:off x="641190" y="2962256"/>
                <a:ext cx="7750970" cy="1362104"/>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zh-CN" altLang="en-US" b="1" i="0" dirty="0">
                    <a:solidFill>
                      <a:srgbClr val="000000"/>
                    </a:solidFill>
                    <a:effectLst/>
                    <a:latin typeface="微软雅黑" panose="020B0503020204020204" pitchFamily="34" charset="-122"/>
                    <a:ea typeface="微软雅黑" panose="020B0503020204020204" pitchFamily="34" charset="-122"/>
                  </a:rPr>
                  <a:t>全局模型聚合更新</a:t>
                </a:r>
                <a:r>
                  <a:rPr lang="en-US" altLang="zh-CN" b="1"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每一轮 </a:t>
                </a:r>
                <a14:m>
                  <m:oMath xmlns:m="http://schemas.openxmlformats.org/officeDocument/2006/math">
                    <m:r>
                      <a:rPr lang="zh-CN" altLang="en-US" b="0" i="0" dirty="0" smtClean="0">
                        <a:solidFill>
                          <a:srgbClr val="000000"/>
                        </a:solidFill>
                        <a:effectLst/>
                        <a:latin typeface="Cambria Math" panose="02040503050406030204" pitchFamily="18" charset="0"/>
                      </a:rPr>
                      <m:t>𝑡</m:t>
                    </m:r>
                  </m:oMath>
                </a14:m>
                <a:r>
                  <a:rPr lang="zh-CN" altLang="en-US" b="0" i="0" dirty="0">
                    <a:solidFill>
                      <a:srgbClr val="000000"/>
                    </a:solidFill>
                    <a:effectLst/>
                    <a:latin typeface="微软雅黑" panose="020B0503020204020204" pitchFamily="34" charset="-122"/>
                    <a:ea typeface="微软雅黑" panose="020B0503020204020204" pitchFamily="34" charset="-122"/>
                  </a:rPr>
                  <a:t> 中，即将进入的</a:t>
                </a:r>
                <a:r>
                  <a:rPr lang="zh-CN" altLang="en-US" dirty="0">
                    <a:solidFill>
                      <a:srgbClr val="000000"/>
                    </a:solidFill>
                    <a:latin typeface="微软雅黑" panose="020B0503020204020204" pitchFamily="34" charset="-122"/>
                    <a:ea typeface="微软雅黑" panose="020B0503020204020204" pitchFamily="34" charset="-122"/>
                  </a:rPr>
                  <a:t>用户</a:t>
                </a:r>
                <a14:m>
                  <m:oMath xmlns:m="http://schemas.openxmlformats.org/officeDocument/2006/math">
                    <m:r>
                      <a:rPr lang="en-US" altLang="zh-CN" b="0" i="0" smtClean="0">
                        <a:solidFill>
                          <a:srgbClr val="000000"/>
                        </a:solidFill>
                        <a:effectLst/>
                        <a:latin typeface="Cambria Math" panose="02040503050406030204" pitchFamily="18" charset="0"/>
                      </a:rPr>
                      <m:t> </m:t>
                    </m:r>
                    <m:sSub>
                      <m:sSubPr>
                        <m:ctrlPr>
                          <a:rPr lang="zh-CN" altLang="en-US" b="0" i="1" smtClean="0">
                            <a:solidFill>
                              <a:srgbClr val="000000"/>
                            </a:solidFill>
                            <a:effectLst/>
                            <a:latin typeface="Cambria Math" panose="02040503050406030204" pitchFamily="18" charset="0"/>
                          </a:rPr>
                        </m:ctrlPr>
                      </m:sSubPr>
                      <m:e>
                        <m:r>
                          <a:rPr lang="zh-CN" altLang="en-US" b="0" i="0" smtClean="0">
                            <a:solidFill>
                              <a:srgbClr val="000000"/>
                            </a:solidFill>
                            <a:effectLst/>
                            <a:latin typeface="Cambria Math" panose="02040503050406030204" pitchFamily="18" charset="0"/>
                          </a:rPr>
                          <m:t>𝑢</m:t>
                        </m:r>
                      </m:e>
                      <m:sub>
                        <m:r>
                          <a:rPr lang="zh-CN" altLang="en-US" b="0" i="0" smtClean="0">
                            <a:solidFill>
                              <a:srgbClr val="000000"/>
                            </a:solidFill>
                            <a:effectLst/>
                            <a:latin typeface="Cambria Math" panose="02040503050406030204" pitchFamily="18" charset="0"/>
                          </a:rPr>
                          <m:t>𝑖</m:t>
                        </m:r>
                      </m:sub>
                    </m:sSub>
                  </m:oMath>
                </a14:m>
                <a:r>
                  <a:rPr lang="zh-CN" altLang="en-US" b="0" i="0" dirty="0">
                    <a:solidFill>
                      <a:srgbClr val="000000"/>
                    </a:solidFill>
                    <a:effectLst/>
                    <a:latin typeface="微软雅黑" panose="020B0503020204020204" pitchFamily="34" charset="-122"/>
                    <a:ea typeface="微软雅黑" panose="020B0503020204020204" pitchFamily="34" charset="-122"/>
                  </a:rPr>
                  <a:t> 的模型与窗口内剩余客户端的模型进行汇总，不包括即将离开窗口的客户端</a:t>
                </a:r>
                <a14:m>
                  <m:oMath xmlns:m="http://schemas.openxmlformats.org/officeDocument/2006/math">
                    <m:r>
                      <a:rPr lang="en-US" altLang="zh-CN" b="0" i="0" smtClean="0">
                        <a:solidFill>
                          <a:srgbClr val="000000"/>
                        </a:solidFill>
                        <a:effectLst/>
                        <a:latin typeface="Cambria Math" panose="02040503050406030204" pitchFamily="18" charset="0"/>
                      </a:rPr>
                      <m:t> </m:t>
                    </m:r>
                    <m:sSub>
                      <m:sSubPr>
                        <m:ctrlPr>
                          <a:rPr lang="en-US" altLang="zh-CN" b="0" i="1" smtClean="0">
                            <a:solidFill>
                              <a:srgbClr val="000000"/>
                            </a:solidFill>
                            <a:effectLst/>
                            <a:latin typeface="Cambria Math" panose="02040503050406030204" pitchFamily="18" charset="0"/>
                          </a:rPr>
                        </m:ctrlPr>
                      </m:sSubPr>
                      <m:e>
                        <m:r>
                          <a:rPr lang="en-US" altLang="zh-CN" b="0" i="0" smtClean="0">
                            <a:solidFill>
                              <a:srgbClr val="000000"/>
                            </a:solidFill>
                            <a:effectLst/>
                            <a:latin typeface="Cambria Math" panose="02040503050406030204" pitchFamily="18" charset="0"/>
                          </a:rPr>
                          <m:t>𝑢</m:t>
                        </m:r>
                      </m:e>
                      <m:sub>
                        <m:r>
                          <a:rPr lang="en-US" altLang="zh-CN" b="0" i="0" smtClean="0">
                            <a:solidFill>
                              <a:srgbClr val="000000"/>
                            </a:solidFill>
                            <a:effectLst/>
                            <a:latin typeface="Cambria Math" panose="02040503050406030204" pitchFamily="18" charset="0"/>
                          </a:rPr>
                          <m:t>𝑗</m:t>
                        </m:r>
                      </m:sub>
                    </m:sSub>
                    <m:r>
                      <a:rPr lang="en-US" altLang="zh-CN" b="0" i="0" smtClean="0">
                        <a:solidFill>
                          <a:srgbClr val="000000"/>
                        </a:solidFill>
                        <a:effectLst/>
                        <a:latin typeface="Cambria Math" panose="02040503050406030204" pitchFamily="18" charset="0"/>
                      </a:rPr>
                      <m:t> </m:t>
                    </m:r>
                  </m:oMath>
                </a14:m>
                <a:r>
                  <a:rPr lang="zh-CN" altLang="en-US" dirty="0">
                    <a:solidFill>
                      <a:srgbClr val="000000"/>
                    </a:solidFill>
                    <a:latin typeface="微软雅黑" panose="020B0503020204020204" pitchFamily="34" charset="-122"/>
                    <a:ea typeface="微软雅黑" panose="020B0503020204020204" pitchFamily="34" charset="-122"/>
                  </a:rPr>
                  <a:t>，全局模型更新如下</a:t>
                </a:r>
                <a:r>
                  <a:rPr lang="en-US" altLang="zh-CN" dirty="0">
                    <a:solidFill>
                      <a:srgbClr val="000000"/>
                    </a:solidFill>
                    <a:latin typeface="微软雅黑" panose="020B0503020204020204" pitchFamily="34" charset="-122"/>
                    <a:ea typeface="微软雅黑" panose="020B0503020204020204" pitchFamily="34" charset="-122"/>
                  </a:rPr>
                  <a:t>:</a:t>
                </a:r>
                <a:endParaRPr lang="zh-CN" altLang="en-US" dirty="0"/>
              </a:p>
            </p:txBody>
          </p:sp>
        </mc:Choice>
        <mc:Fallback xmlns="">
          <p:sp>
            <p:nvSpPr>
              <p:cNvPr id="32" name="文本框 31">
                <a:extLst>
                  <a:ext uri="{FF2B5EF4-FFF2-40B4-BE49-F238E27FC236}">
                    <a16:creationId xmlns:a16="http://schemas.microsoft.com/office/drawing/2014/main" id="{163CA5D0-B621-4D01-BF44-60834345B662}"/>
                  </a:ext>
                </a:extLst>
              </p:cNvPr>
              <p:cNvSpPr txBox="1">
                <a:spLocks noRot="1" noChangeAspect="1" noMove="1" noResize="1" noEditPoints="1" noAdjustHandles="1" noChangeArrowheads="1" noChangeShapeType="1" noTextEdit="1"/>
              </p:cNvSpPr>
              <p:nvPr/>
            </p:nvSpPr>
            <p:spPr>
              <a:xfrm>
                <a:off x="641190" y="2962256"/>
                <a:ext cx="7750970" cy="1362104"/>
              </a:xfrm>
              <a:prstGeom prst="rect">
                <a:avLst/>
              </a:prstGeom>
              <a:blipFill>
                <a:blip r:embed="rId10"/>
                <a:stretch>
                  <a:fillRect l="-472" b="-35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43E3A18-A3EB-3E44-1E2D-576FB4B06D6C}"/>
                  </a:ext>
                </a:extLst>
              </p:cNvPr>
              <p:cNvSpPr txBox="1"/>
              <p:nvPr/>
            </p:nvSpPr>
            <p:spPr>
              <a:xfrm>
                <a:off x="707336" y="5128568"/>
                <a:ext cx="7948984" cy="1510798"/>
              </a:xfrm>
              <a:prstGeom prst="rect">
                <a:avLst/>
              </a:prstGeom>
              <a:noFill/>
            </p:spPr>
            <p:txBody>
              <a:bodyPr wrap="square">
                <a:spAutoFit/>
              </a:bodyPr>
              <a:lstStyle/>
              <a:p>
                <a:pPr marL="285750" indent="-285750" algn="just">
                  <a:lnSpc>
                    <a:spcPct val="150000"/>
                  </a:lnSpc>
                  <a:buFont typeface="Wingdings" panose="05000000000000000000" pitchFamily="2" charset="2"/>
                  <a:buChar char="u"/>
                </a:pPr>
                <a:r>
                  <a:rPr lang="zh-CN" altLang="en-US" b="1" i="0" dirty="0">
                    <a:solidFill>
                      <a:srgbClr val="000000"/>
                    </a:solidFill>
                    <a:effectLst/>
                    <a:latin typeface="微软雅黑" panose="020B0503020204020204" pitchFamily="34" charset="-122"/>
                    <a:ea typeface="微软雅黑" panose="020B0503020204020204" pitchFamily="34" charset="-122"/>
                  </a:rPr>
                  <a:t>全局模型</a:t>
                </a:r>
                <a:r>
                  <a:rPr lang="zh-CN" altLang="en-US" b="1" dirty="0">
                    <a:solidFill>
                      <a:srgbClr val="000000"/>
                    </a:solidFill>
                    <a:latin typeface="微软雅黑" panose="020B0503020204020204" pitchFamily="34" charset="-122"/>
                    <a:ea typeface="微软雅黑" panose="020B0503020204020204" pitchFamily="34" charset="-122"/>
                  </a:rPr>
                  <a:t>下发</a:t>
                </a:r>
                <a:r>
                  <a:rPr lang="en-US" altLang="zh-CN" b="1"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将全局模型发送给即将离开滑动窗口的客户端 </a:t>
                </a:r>
                <a14:m>
                  <m:oMath xmlns:m="http://schemas.openxmlformats.org/officeDocument/2006/math">
                    <m:sSub>
                      <m:sSubPr>
                        <m:ctrlPr>
                          <a:rPr lang="en-US" altLang="zh-CN" b="0" i="1" smtClean="0">
                            <a:solidFill>
                              <a:srgbClr val="000000"/>
                            </a:solidFill>
                            <a:effectLst/>
                            <a:latin typeface="Cambria Math" panose="02040503050406030204" pitchFamily="18" charset="0"/>
                          </a:rPr>
                        </m:ctrlPr>
                      </m:sSubPr>
                      <m:e>
                        <m:r>
                          <a:rPr lang="en-US" altLang="zh-CN" b="0" i="0" smtClean="0">
                            <a:solidFill>
                              <a:srgbClr val="000000"/>
                            </a:solidFill>
                            <a:effectLst/>
                            <a:latin typeface="Cambria Math" panose="02040503050406030204" pitchFamily="18" charset="0"/>
                          </a:rPr>
                          <m:t>𝑢</m:t>
                        </m:r>
                      </m:e>
                      <m:sub>
                        <m:r>
                          <a:rPr lang="en-US" altLang="zh-CN" b="0" i="0" smtClean="0">
                            <a:solidFill>
                              <a:srgbClr val="000000"/>
                            </a:solidFill>
                            <a:effectLst/>
                            <a:latin typeface="Cambria Math" panose="02040503050406030204" pitchFamily="18" charset="0"/>
                          </a:rPr>
                          <m:t>𝑗</m:t>
                        </m:r>
                      </m:sub>
                    </m:sSub>
                    <m:r>
                      <a:rPr lang="en-US" altLang="zh-CN" b="0" i="0" smtClean="0">
                        <a:solidFill>
                          <a:srgbClr val="000000"/>
                        </a:solidFill>
                        <a:effectLst/>
                        <a:latin typeface="Cambria Math" panose="02040503050406030204" pitchFamily="18" charset="0"/>
                      </a:rPr>
                      <m:t> </m:t>
                    </m:r>
                  </m:oMath>
                </a14:m>
                <a:r>
                  <a:rPr lang="zh-CN" altLang="en-US" b="0" i="0" dirty="0">
                    <a:solidFill>
                      <a:srgbClr val="000000"/>
                    </a:solidFill>
                    <a:effectLst/>
                    <a:latin typeface="微软雅黑" panose="020B0503020204020204" pitchFamily="34" charset="-122"/>
                    <a:ea typeface="微软雅黑" panose="020B0503020204020204" pitchFamily="34" charset="-122"/>
                  </a:rPr>
                  <a:t> ，更新后的模型为</a:t>
                </a:r>
                <a:r>
                  <a:rPr lang="en-US" altLang="zh-CN" b="0" i="0" dirty="0">
                    <a:solidFill>
                      <a:srgbClr val="000000"/>
                    </a:solidFill>
                    <a:effectLst/>
                    <a:latin typeface="微软雅黑" panose="020B0503020204020204" pitchFamily="34" charset="-122"/>
                    <a:ea typeface="微软雅黑" panose="020B0503020204020204" pitchFamily="34" charset="-122"/>
                  </a:rPr>
                  <a:t>:</a:t>
                </a:r>
              </a:p>
              <a:p>
                <a:br>
                  <a:rPr lang="zh-CN" altLang="en-US" dirty="0"/>
                </a:br>
                <a:endParaRPr lang="zh-CN" altLang="en-US" dirty="0"/>
              </a:p>
            </p:txBody>
          </p:sp>
        </mc:Choice>
        <mc:Fallback xmlns="">
          <p:sp>
            <p:nvSpPr>
              <p:cNvPr id="6" name="文本框 5">
                <a:extLst>
                  <a:ext uri="{FF2B5EF4-FFF2-40B4-BE49-F238E27FC236}">
                    <a16:creationId xmlns:a16="http://schemas.microsoft.com/office/drawing/2014/main" id="{743E3A18-A3EB-3E44-1E2D-576FB4B06D6C}"/>
                  </a:ext>
                </a:extLst>
              </p:cNvPr>
              <p:cNvSpPr txBox="1">
                <a:spLocks noRot="1" noChangeAspect="1" noMove="1" noResize="1" noEditPoints="1" noAdjustHandles="1" noChangeArrowheads="1" noChangeShapeType="1" noTextEdit="1"/>
              </p:cNvSpPr>
              <p:nvPr/>
            </p:nvSpPr>
            <p:spPr>
              <a:xfrm>
                <a:off x="707336" y="5128568"/>
                <a:ext cx="7948984" cy="1510798"/>
              </a:xfrm>
              <a:prstGeom prst="rect">
                <a:avLst/>
              </a:prstGeom>
              <a:blipFill>
                <a:blip r:embed="rId11"/>
                <a:stretch>
                  <a:fillRect l="-460" r="-69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1EC13CE0-F18F-3C88-8613-669AFFF8BA55}"/>
              </a:ext>
            </a:extLst>
          </p:cNvPr>
          <p:cNvPicPr>
            <a:picLocks noChangeAspect="1"/>
          </p:cNvPicPr>
          <p:nvPr/>
        </p:nvPicPr>
        <p:blipFill>
          <a:blip r:embed="rId12"/>
          <a:stretch>
            <a:fillRect/>
          </a:stretch>
        </p:blipFill>
        <p:spPr>
          <a:xfrm>
            <a:off x="3949350" y="5799074"/>
            <a:ext cx="1840510" cy="613503"/>
          </a:xfrm>
          <a:prstGeom prst="rect">
            <a:avLst/>
          </a:prstGeom>
        </p:spPr>
      </p:pic>
    </p:spTree>
    <p:extLst>
      <p:ext uri="{BB962C8B-B14F-4D97-AF65-F5344CB8AC3E}">
        <p14:creationId xmlns:p14="http://schemas.microsoft.com/office/powerpoint/2010/main" val="3141468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a:extLst>
              <a:ext uri="{FF2B5EF4-FFF2-40B4-BE49-F238E27FC236}">
                <a16:creationId xmlns:a16="http://schemas.microsoft.com/office/drawing/2014/main" id="{2BA9C827-D7DE-4D44-A25B-04BE2A945393}"/>
              </a:ext>
            </a:extLst>
          </p:cNvPr>
          <p:cNvSpPr txBox="1"/>
          <p:nvPr/>
        </p:nvSpPr>
        <p:spPr>
          <a:xfrm>
            <a:off x="0" y="845454"/>
            <a:ext cx="8701264" cy="1293496"/>
          </a:xfrm>
          <a:prstGeom prst="rect">
            <a:avLst/>
          </a:prstGeom>
          <a:noFill/>
        </p:spPr>
        <p:txBody>
          <a:bodyPr wrap="square">
            <a:spAutoFit/>
          </a:bodyPr>
          <a:lstStyle/>
          <a:p>
            <a:pPr marL="515687" lvl="1" indent="-286493">
              <a:lnSpc>
                <a:spcPct val="150000"/>
              </a:lnSpc>
              <a:spcBef>
                <a:spcPts val="602"/>
              </a:spcBef>
              <a:buClr>
                <a:schemeClr val="tx1"/>
              </a:buClr>
              <a:buFont typeface="Wingdings" panose="05000000000000000000" pitchFamily="2" charset="2"/>
              <a:buChar char="Ø"/>
            </a:pP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仿真实验</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515687" lvl="1" indent="-286493">
              <a:lnSpc>
                <a:spcPct val="150000"/>
              </a:lnSpc>
              <a:spcBef>
                <a:spcPts val="602"/>
              </a:spcBef>
              <a:buClr>
                <a:schemeClr val="tx1"/>
              </a:buClr>
              <a:buFont typeface="Wingdings" panose="05000000000000000000" pitchFamily="2" charset="2"/>
              <a:buChar char="Ø"/>
            </a:pP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仿真设置</a:t>
            </a:r>
          </a:p>
        </p:txBody>
      </p:sp>
      <p:sp>
        <p:nvSpPr>
          <p:cNvPr id="19" name="文本框 18">
            <a:extLst>
              <a:ext uri="{FF2B5EF4-FFF2-40B4-BE49-F238E27FC236}">
                <a16:creationId xmlns:a16="http://schemas.microsoft.com/office/drawing/2014/main" id="{6BEA6CF8-1159-49C8-9B37-A9469786FAF0}"/>
              </a:ext>
            </a:extLst>
          </p:cNvPr>
          <p:cNvSpPr txBox="1"/>
          <p:nvPr/>
        </p:nvSpPr>
        <p:spPr>
          <a:xfrm>
            <a:off x="601790" y="1587498"/>
            <a:ext cx="4110222" cy="701346"/>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l"/>
            </a:pPr>
            <a:r>
              <a:rPr lang="zh-CN" altLang="en-US" sz="1600" b="1" spc="100" dirty="0">
                <a:latin typeface="思源黑体 CN Normal" panose="020B0400000000000000" pitchFamily="34" charset="-122"/>
                <a:ea typeface="思源黑体 CN Normal" panose="020B0400000000000000" pitchFamily="34" charset="-122"/>
              </a:rPr>
              <a:t>数据集：</a:t>
            </a: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CIFAR10</a:t>
            </a:r>
            <a:r>
              <a:rPr lang="zh-CN" altLang="en-US" sz="1600" spc="1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MNIST</a:t>
            </a:r>
          </a:p>
          <a:p>
            <a:pPr marL="285750" indent="-285750" algn="just" hangingPunct="0">
              <a:lnSpc>
                <a:spcPct val="130000"/>
              </a:lnSpc>
              <a:buFont typeface="Wingdings" panose="05000000000000000000" pitchFamily="2" charset="2"/>
              <a:buChar char="l"/>
            </a:pPr>
            <a:endParaRPr lang="en-US" altLang="zh-CN" sz="1600" b="1" spc="100" dirty="0">
              <a:latin typeface="思源黑体 CN Normal" panose="020B0400000000000000" pitchFamily="34" charset="-122"/>
              <a:ea typeface="思源黑体 CN Normal" panose="020B0400000000000000" pitchFamily="34" charset="-122"/>
            </a:endParaRPr>
          </a:p>
        </p:txBody>
      </p:sp>
      <p:sp>
        <p:nvSpPr>
          <p:cNvPr id="32" name="文本框 31">
            <a:extLst>
              <a:ext uri="{FF2B5EF4-FFF2-40B4-BE49-F238E27FC236}">
                <a16:creationId xmlns:a16="http://schemas.microsoft.com/office/drawing/2014/main" id="{5485998D-8B93-4B19-A57B-C6C7E27FBB19}"/>
              </a:ext>
            </a:extLst>
          </p:cNvPr>
          <p:cNvSpPr txBox="1"/>
          <p:nvPr/>
        </p:nvSpPr>
        <p:spPr>
          <a:xfrm>
            <a:off x="717496" y="4379843"/>
            <a:ext cx="4754370" cy="381130"/>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l"/>
            </a:pPr>
            <a:r>
              <a:rPr lang="zh-CN" altLang="en-US" sz="1600" b="1" spc="100" dirty="0">
                <a:latin typeface="思源黑体 CN Normal" panose="020B0400000000000000" pitchFamily="34" charset="-122"/>
                <a:ea typeface="思源黑体 CN Normal" panose="020B0400000000000000" pitchFamily="34" charset="-122"/>
              </a:rPr>
              <a:t>模型：</a:t>
            </a: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 ResNet18</a:t>
            </a:r>
            <a:r>
              <a:rPr lang="zh-CN" altLang="en-US" sz="1600" spc="1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spc="100" dirty="0" err="1">
                <a:latin typeface="Times New Roman" panose="02020603050405020304" pitchFamily="18" charset="0"/>
                <a:ea typeface="思源黑体 CN Normal" panose="020B0400000000000000" pitchFamily="34" charset="-122"/>
                <a:cs typeface="Times New Roman" panose="02020603050405020304" pitchFamily="18" charset="0"/>
              </a:rPr>
              <a:t>LeNet</a:t>
            </a:r>
            <a:r>
              <a:rPr lang="zh-CN" altLang="en-US" sz="1600" spc="100" dirty="0">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VGG16</a:t>
            </a:r>
          </a:p>
        </p:txBody>
      </p:sp>
      <p:pic>
        <p:nvPicPr>
          <p:cNvPr id="34" name="图片 33">
            <a:extLst>
              <a:ext uri="{FF2B5EF4-FFF2-40B4-BE49-F238E27FC236}">
                <a16:creationId xmlns:a16="http://schemas.microsoft.com/office/drawing/2014/main" id="{5F54F3F5-73C9-420A-8103-8C65271BA60A}"/>
              </a:ext>
            </a:extLst>
          </p:cNvPr>
          <p:cNvPicPr>
            <a:picLocks noChangeAspect="1"/>
          </p:cNvPicPr>
          <p:nvPr/>
        </p:nvPicPr>
        <p:blipFill>
          <a:blip r:embed="rId6"/>
          <a:stretch>
            <a:fillRect/>
          </a:stretch>
        </p:blipFill>
        <p:spPr>
          <a:xfrm>
            <a:off x="1733966" y="1986807"/>
            <a:ext cx="2978046" cy="2258155"/>
          </a:xfrm>
          <a:prstGeom prst="rect">
            <a:avLst/>
          </a:prstGeom>
        </p:spPr>
      </p:pic>
      <p:pic>
        <p:nvPicPr>
          <p:cNvPr id="37" name="Picture 4" descr="Pytorch实战2：ResNet-18实现Cifar-10图像分类（测试集分类准确率95.170%）_拔刀就能留住落樱吗的博客-CSDN博客_resnet  pytorch">
            <a:extLst>
              <a:ext uri="{FF2B5EF4-FFF2-40B4-BE49-F238E27FC236}">
                <a16:creationId xmlns:a16="http://schemas.microsoft.com/office/drawing/2014/main" id="{F170DFBB-8319-4372-8FE4-D59DC19BC7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377" y="4900523"/>
            <a:ext cx="4281224" cy="14160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BFC8BCD5-AE72-4213-96D3-D4F853F2EE2B}"/>
              </a:ext>
            </a:extLst>
          </p:cNvPr>
          <p:cNvPicPr>
            <a:picLocks noChangeAspect="1"/>
          </p:cNvPicPr>
          <p:nvPr/>
        </p:nvPicPr>
        <p:blipFill>
          <a:blip r:embed="rId8"/>
          <a:stretch>
            <a:fillRect/>
          </a:stretch>
        </p:blipFill>
        <p:spPr>
          <a:xfrm>
            <a:off x="6720135" y="3267395"/>
            <a:ext cx="3962257" cy="2745151"/>
          </a:xfrm>
          <a:prstGeom prst="rect">
            <a:avLst/>
          </a:prstGeom>
        </p:spPr>
      </p:pic>
      <p:sp>
        <p:nvSpPr>
          <p:cNvPr id="42" name="文本框 41">
            <a:extLst>
              <a:ext uri="{FF2B5EF4-FFF2-40B4-BE49-F238E27FC236}">
                <a16:creationId xmlns:a16="http://schemas.microsoft.com/office/drawing/2014/main" id="{DBF9B67A-6130-4DDA-94AA-0024C44722A5}"/>
              </a:ext>
            </a:extLst>
          </p:cNvPr>
          <p:cNvSpPr txBox="1"/>
          <p:nvPr/>
        </p:nvSpPr>
        <p:spPr>
          <a:xfrm>
            <a:off x="5787174" y="1587498"/>
            <a:ext cx="6115574" cy="385939"/>
          </a:xfrm>
          <a:prstGeom prst="rect">
            <a:avLst/>
          </a:prstGeom>
          <a:noFill/>
        </p:spPr>
        <p:txBody>
          <a:bodyPr wrap="square">
            <a:spAutoFit/>
          </a:bodyPr>
          <a:lstStyle/>
          <a:p>
            <a:pPr marL="285750" indent="-285750" algn="just" hangingPunct="0">
              <a:lnSpc>
                <a:spcPct val="130000"/>
              </a:lnSpc>
              <a:buFont typeface="Wingdings" panose="05000000000000000000" pitchFamily="2" charset="2"/>
              <a:buChar char="l"/>
            </a:pPr>
            <a:r>
              <a:rPr lang="en-US" altLang="zh-CN" sz="1600" b="1" spc="100" dirty="0" err="1">
                <a:latin typeface="Times New Roman" panose="02020603050405020304" pitchFamily="18" charset="0"/>
                <a:ea typeface="思源黑体 CN Normal" panose="020B0400000000000000" pitchFamily="34" charset="-122"/>
                <a:cs typeface="Times New Roman" panose="02020603050405020304" pitchFamily="18" charset="0"/>
              </a:rPr>
              <a:t>WiFi</a:t>
            </a:r>
            <a:r>
              <a:rPr lang="zh-CN" altLang="en-US" sz="1600" b="1" spc="100" dirty="0">
                <a:ea typeface="思源黑体 CN Normal" panose="020B0400000000000000" pitchFamily="34" charset="-122"/>
              </a:rPr>
              <a:t>网络环境模拟参数</a:t>
            </a:r>
            <a:r>
              <a:rPr lang="en-US" altLang="zh-CN" sz="1600" b="1" spc="100" dirty="0">
                <a:ea typeface="思源黑体 CN Normal" panose="020B0400000000000000" pitchFamily="34" charset="-122"/>
              </a:rPr>
              <a:t>:</a:t>
            </a:r>
            <a:endParaRPr lang="zh-CN" altLang="en-US" sz="1600" b="1" spc="100" dirty="0">
              <a:ea typeface="思源黑体 CN Normal" panose="020B0400000000000000" pitchFamily="34" charset="-122"/>
            </a:endParaRPr>
          </a:p>
        </p:txBody>
      </p:sp>
      <p:sp>
        <p:nvSpPr>
          <p:cNvPr id="45" name="文本框 44">
            <a:extLst>
              <a:ext uri="{FF2B5EF4-FFF2-40B4-BE49-F238E27FC236}">
                <a16:creationId xmlns:a16="http://schemas.microsoft.com/office/drawing/2014/main" id="{0CB15DAF-33D6-4DF6-9309-1852458D4240}"/>
              </a:ext>
            </a:extLst>
          </p:cNvPr>
          <p:cNvSpPr txBox="1"/>
          <p:nvPr/>
        </p:nvSpPr>
        <p:spPr>
          <a:xfrm>
            <a:off x="5907378" y="2004285"/>
            <a:ext cx="6115574" cy="874214"/>
          </a:xfrm>
          <a:prstGeom prst="rect">
            <a:avLst/>
          </a:prstGeom>
          <a:noFill/>
        </p:spPr>
        <p:txBody>
          <a:bodyPr wrap="square">
            <a:spAutoFit/>
          </a:bodyPr>
          <a:lstStyle/>
          <a:p>
            <a:pPr>
              <a:lnSpc>
                <a:spcPct val="150000"/>
              </a:lnSpc>
            </a:pPr>
            <a:r>
              <a:rPr lang="zh-CN" altLang="en-US" dirty="0">
                <a:solidFill>
                  <a:srgbClr val="000000"/>
                </a:solidFill>
                <a:latin typeface="Times New Roman" panose="02020603050405020304" pitchFamily="18" charset="0"/>
                <a:ea typeface="微软雅黑" panose="020B0503020204020204" pitchFamily="34" charset="-122"/>
              </a:rPr>
              <a:t>客户端通过</a:t>
            </a:r>
            <a:r>
              <a:rPr lang="en-US" altLang="zh-CN" dirty="0" err="1">
                <a:solidFill>
                  <a:srgbClr val="000000"/>
                </a:solidFill>
                <a:latin typeface="Times New Roman" panose="02020603050405020304" pitchFamily="18" charset="0"/>
                <a:ea typeface="微软雅黑" panose="020B0503020204020204" pitchFamily="34" charset="-122"/>
              </a:rPr>
              <a:t>WiFi</a:t>
            </a:r>
            <a:r>
              <a:rPr lang="zh-CN" altLang="en-US" dirty="0">
                <a:solidFill>
                  <a:srgbClr val="000000"/>
                </a:solidFill>
                <a:latin typeface="Times New Roman" panose="02020603050405020304" pitchFamily="18" charset="0"/>
                <a:ea typeface="微软雅黑" panose="020B0503020204020204" pitchFamily="34" charset="-122"/>
              </a:rPr>
              <a:t>网络竞争上传</a:t>
            </a:r>
            <a:r>
              <a:rPr lang="en-US" altLang="zh-CN" dirty="0">
                <a:solidFill>
                  <a:srgbClr val="000000"/>
                </a:solidFill>
                <a:latin typeface="Times New Roman" panose="02020603050405020304" pitchFamily="18" charset="0"/>
                <a:ea typeface="微软雅黑" panose="020B0503020204020204" pitchFamily="34" charset="-122"/>
              </a:rPr>
              <a:t>ResNet-18</a:t>
            </a:r>
            <a:r>
              <a:rPr lang="zh-CN" altLang="en-US" dirty="0">
                <a:solidFill>
                  <a:srgbClr val="000000"/>
                </a:solidFill>
                <a:latin typeface="Times New Roman" panose="02020603050405020304" pitchFamily="18" charset="0"/>
                <a:ea typeface="微软雅黑" panose="020B0503020204020204" pitchFamily="34" charset="-122"/>
              </a:rPr>
              <a:t>模型参数，客户端和</a:t>
            </a:r>
            <a:r>
              <a:rPr lang="en-US" altLang="zh-CN" dirty="0">
                <a:solidFill>
                  <a:srgbClr val="000000"/>
                </a:solidFill>
                <a:latin typeface="Times New Roman" panose="02020603050405020304" pitchFamily="18" charset="0"/>
                <a:ea typeface="微软雅黑" panose="020B0503020204020204" pitchFamily="34" charset="-122"/>
              </a:rPr>
              <a:t>AP</a:t>
            </a:r>
            <a:r>
              <a:rPr lang="zh-CN" altLang="en-US" dirty="0">
                <a:solidFill>
                  <a:srgbClr val="000000"/>
                </a:solidFill>
                <a:latin typeface="Times New Roman" panose="02020603050405020304" pitchFamily="18" charset="0"/>
                <a:ea typeface="微软雅黑" panose="020B0503020204020204" pitchFamily="34" charset="-122"/>
              </a:rPr>
              <a:t>之间的通信速率假设为</a:t>
            </a:r>
            <a:r>
              <a:rPr lang="en-US" altLang="zh-CN" dirty="0">
                <a:solidFill>
                  <a:srgbClr val="000000"/>
                </a:solidFill>
                <a:latin typeface="Times New Roman" panose="02020603050405020304" pitchFamily="18" charset="0"/>
                <a:ea typeface="微软雅黑" panose="020B0503020204020204" pitchFamily="34" charset="-122"/>
              </a:rPr>
              <a:t>100Mbps</a:t>
            </a:r>
            <a:r>
              <a:rPr lang="zh-CN" altLang="en-US" dirty="0">
                <a:solidFill>
                  <a:srgbClr val="000000"/>
                </a:solidFill>
                <a:latin typeface="Times New Roman" panose="02020603050405020304" pitchFamily="18" charset="0"/>
                <a:ea typeface="微软雅黑" panose="020B0503020204020204" pitchFamily="34" charset="-122"/>
              </a:rPr>
              <a:t>。</a:t>
            </a:r>
          </a:p>
        </p:txBody>
      </p:sp>
    </p:spTree>
    <p:extLst>
      <p:ext uri="{BB962C8B-B14F-4D97-AF65-F5344CB8AC3E}">
        <p14:creationId xmlns:p14="http://schemas.microsoft.com/office/powerpoint/2010/main" val="2152228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仿真结果</a:t>
            </a:r>
          </a:p>
        </p:txBody>
      </p:sp>
      <p:sp>
        <p:nvSpPr>
          <p:cNvPr id="32" name="文本框 31">
            <a:extLst>
              <a:ext uri="{FF2B5EF4-FFF2-40B4-BE49-F238E27FC236}">
                <a16:creationId xmlns:a16="http://schemas.microsoft.com/office/drawing/2014/main" id="{8AC24C01-CF62-41B4-9203-C469E16811C5}"/>
              </a:ext>
            </a:extLst>
          </p:cNvPr>
          <p:cNvSpPr txBox="1"/>
          <p:nvPr/>
        </p:nvSpPr>
        <p:spPr>
          <a:xfrm>
            <a:off x="152400" y="931480"/>
            <a:ext cx="3953774" cy="1293496"/>
          </a:xfrm>
          <a:prstGeom prst="rect">
            <a:avLst/>
          </a:prstGeom>
          <a:noFill/>
        </p:spPr>
        <p:txBody>
          <a:bodyPr wrap="square">
            <a:spAutoFit/>
          </a:bodyPr>
          <a:lstStyle/>
          <a:p>
            <a:pPr marL="515687" lvl="1" indent="-286493">
              <a:lnSpc>
                <a:spcPct val="150000"/>
              </a:lnSpc>
              <a:spcBef>
                <a:spcPts val="602"/>
              </a:spcBef>
              <a:buClr>
                <a:schemeClr val="tx1"/>
              </a:buClr>
              <a:buFont typeface="Wingdings" panose="05000000000000000000" pitchFamily="2" charset="2"/>
              <a:buChar char="Ø"/>
            </a:pP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仿真实验初步结果</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515687" lvl="1" indent="-286493">
              <a:lnSpc>
                <a:spcPct val="150000"/>
              </a:lnSpc>
              <a:spcBef>
                <a:spcPts val="602"/>
              </a:spcBef>
              <a:buClr>
                <a:schemeClr val="tx1"/>
              </a:buClr>
              <a:buFont typeface="Wingdings" panose="05000000000000000000" pitchFamily="2" charset="2"/>
              <a:buChar char="Ø"/>
            </a:pP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26D169A9-5EA3-47CA-BADF-86D2D7CBF3AF}"/>
              </a:ext>
            </a:extLst>
          </p:cNvPr>
          <p:cNvSpPr txBox="1"/>
          <p:nvPr/>
        </p:nvSpPr>
        <p:spPr>
          <a:xfrm>
            <a:off x="1008331" y="5797874"/>
            <a:ext cx="4248633" cy="646331"/>
          </a:xfrm>
          <a:prstGeom prst="rect">
            <a:avLst/>
          </a:prstGeom>
          <a:noFill/>
        </p:spPr>
        <p:txBody>
          <a:bodyPr wrap="square">
            <a:spAutoFit/>
          </a:bodyPr>
          <a:lstStyle/>
          <a:p>
            <a:pPr algn="ctr"/>
            <a:r>
              <a:rPr lang="zh-CN" altLang="en-US" i="0" dirty="0">
                <a:solidFill>
                  <a:srgbClr val="000000"/>
                </a:solidFill>
                <a:effectLst/>
                <a:latin typeface="微软雅黑" panose="020B0503020204020204" pitchFamily="34" charset="-122"/>
                <a:ea typeface="微软雅黑" panose="020B0503020204020204" pitchFamily="34" charset="-122"/>
              </a:rPr>
              <a:t>测试不同滑动窗口长度下</a:t>
            </a:r>
            <a:r>
              <a:rPr lang="en-US" altLang="zh-CN" i="0" dirty="0">
                <a:solidFill>
                  <a:srgbClr val="000000"/>
                </a:solidFill>
                <a:effectLst/>
                <a:latin typeface="微软雅黑" panose="020B0503020204020204" pitchFamily="34" charset="-122"/>
                <a:ea typeface="微软雅黑" panose="020B0503020204020204" pitchFamily="34" charset="-122"/>
              </a:rPr>
              <a:t>ResNet18</a:t>
            </a:r>
            <a:r>
              <a:rPr lang="zh-CN" altLang="en-US" i="0" dirty="0">
                <a:solidFill>
                  <a:srgbClr val="000000"/>
                </a:solidFill>
                <a:effectLst/>
                <a:latin typeface="微软雅黑" panose="020B0503020204020204" pitchFamily="34" charset="-122"/>
                <a:ea typeface="微软雅黑" panose="020B0503020204020204" pitchFamily="34" charset="-122"/>
              </a:rPr>
              <a:t>在</a:t>
            </a:r>
            <a:r>
              <a:rPr lang="en-US" altLang="zh-CN" i="0" dirty="0">
                <a:solidFill>
                  <a:srgbClr val="000000"/>
                </a:solidFill>
                <a:effectLst/>
                <a:latin typeface="微软雅黑" panose="020B0503020204020204" pitchFamily="34" charset="-122"/>
                <a:ea typeface="微软雅黑" panose="020B0503020204020204" pitchFamily="34" charset="-122"/>
              </a:rPr>
              <a:t>CIFAR10 (IID)</a:t>
            </a:r>
            <a:r>
              <a:rPr lang="zh-CN" altLang="en-US" i="0" dirty="0">
                <a:solidFill>
                  <a:srgbClr val="000000"/>
                </a:solidFill>
                <a:effectLst/>
                <a:latin typeface="微软雅黑" panose="020B0503020204020204" pitchFamily="34" charset="-122"/>
                <a:ea typeface="微软雅黑" panose="020B0503020204020204" pitchFamily="34" charset="-122"/>
              </a:rPr>
              <a:t>上的收敛性</a:t>
            </a:r>
            <a:endParaRPr lang="zh-CN" altLang="en-US" dirty="0"/>
          </a:p>
        </p:txBody>
      </p:sp>
      <p:sp>
        <p:nvSpPr>
          <p:cNvPr id="37" name="文本框 36">
            <a:extLst>
              <a:ext uri="{FF2B5EF4-FFF2-40B4-BE49-F238E27FC236}">
                <a16:creationId xmlns:a16="http://schemas.microsoft.com/office/drawing/2014/main" id="{B375BA51-1CBE-48A6-B5B9-CCC746FB237A}"/>
              </a:ext>
            </a:extLst>
          </p:cNvPr>
          <p:cNvSpPr txBox="1"/>
          <p:nvPr/>
        </p:nvSpPr>
        <p:spPr>
          <a:xfrm>
            <a:off x="6871928" y="5741531"/>
            <a:ext cx="4248633" cy="646331"/>
          </a:xfrm>
          <a:prstGeom prst="rect">
            <a:avLst/>
          </a:prstGeom>
          <a:noFill/>
        </p:spPr>
        <p:txBody>
          <a:bodyPr wrap="square">
            <a:spAutoFit/>
          </a:bodyPr>
          <a:lstStyle/>
          <a:p>
            <a:pPr algn="ctr"/>
            <a:r>
              <a:rPr lang="zh-CN" altLang="en-US" i="0" dirty="0">
                <a:solidFill>
                  <a:srgbClr val="000000"/>
                </a:solidFill>
                <a:effectLst/>
                <a:latin typeface="微软雅黑" panose="020B0503020204020204" pitchFamily="34" charset="-122"/>
                <a:ea typeface="微软雅黑" panose="020B0503020204020204" pitchFamily="34" charset="-122"/>
              </a:rPr>
              <a:t>测试不同滑动窗口长度下</a:t>
            </a:r>
            <a:r>
              <a:rPr lang="en-US" altLang="zh-CN" i="0" dirty="0">
                <a:solidFill>
                  <a:srgbClr val="000000"/>
                </a:solidFill>
                <a:effectLst/>
                <a:latin typeface="微软雅黑" panose="020B0503020204020204" pitchFamily="34" charset="-122"/>
                <a:ea typeface="微软雅黑" panose="020B0503020204020204" pitchFamily="34" charset="-122"/>
              </a:rPr>
              <a:t>ResNet18</a:t>
            </a:r>
            <a:r>
              <a:rPr lang="zh-CN" altLang="en-US" i="0" dirty="0">
                <a:solidFill>
                  <a:srgbClr val="000000"/>
                </a:solidFill>
                <a:effectLst/>
                <a:latin typeface="微软雅黑" panose="020B0503020204020204" pitchFamily="34" charset="-122"/>
                <a:ea typeface="微软雅黑" panose="020B0503020204020204" pitchFamily="34" charset="-122"/>
              </a:rPr>
              <a:t>在</a:t>
            </a:r>
            <a:r>
              <a:rPr lang="en-US" altLang="zh-CN" i="0" dirty="0">
                <a:solidFill>
                  <a:srgbClr val="000000"/>
                </a:solidFill>
                <a:effectLst/>
                <a:latin typeface="微软雅黑" panose="020B0503020204020204" pitchFamily="34" charset="-122"/>
                <a:ea typeface="微软雅黑" panose="020B0503020204020204" pitchFamily="34" charset="-122"/>
              </a:rPr>
              <a:t>CIFAR10 (</a:t>
            </a:r>
            <a:r>
              <a:rPr lang="en-US" altLang="zh-CN" dirty="0">
                <a:solidFill>
                  <a:srgbClr val="000000"/>
                </a:solidFill>
                <a:latin typeface="微软雅黑" panose="020B0503020204020204" pitchFamily="34" charset="-122"/>
                <a:ea typeface="微软雅黑" panose="020B0503020204020204" pitchFamily="34" charset="-122"/>
              </a:rPr>
              <a:t>Non-</a:t>
            </a:r>
            <a:r>
              <a:rPr lang="en-US" altLang="zh-CN" i="0" dirty="0">
                <a:solidFill>
                  <a:srgbClr val="000000"/>
                </a:solidFill>
                <a:effectLst/>
                <a:latin typeface="微软雅黑" panose="020B0503020204020204" pitchFamily="34" charset="-122"/>
                <a:ea typeface="微软雅黑" panose="020B0503020204020204" pitchFamily="34" charset="-122"/>
              </a:rPr>
              <a:t>IID)</a:t>
            </a:r>
            <a:r>
              <a:rPr lang="zh-CN" altLang="en-US" i="0" dirty="0">
                <a:solidFill>
                  <a:srgbClr val="000000"/>
                </a:solidFill>
                <a:effectLst/>
                <a:latin typeface="微软雅黑" panose="020B0503020204020204" pitchFamily="34" charset="-122"/>
                <a:ea typeface="微软雅黑" panose="020B0503020204020204" pitchFamily="34" charset="-122"/>
              </a:rPr>
              <a:t>上的收敛性</a:t>
            </a:r>
            <a:endParaRPr lang="zh-CN" altLang="en-US" dirty="0"/>
          </a:p>
        </p:txBody>
      </p:sp>
      <p:sp>
        <p:nvSpPr>
          <p:cNvPr id="38" name="文本框 37">
            <a:extLst>
              <a:ext uri="{FF2B5EF4-FFF2-40B4-BE49-F238E27FC236}">
                <a16:creationId xmlns:a16="http://schemas.microsoft.com/office/drawing/2014/main" id="{5F7117A4-CF98-4F27-BBE9-B8E47BD38F37}"/>
              </a:ext>
            </a:extLst>
          </p:cNvPr>
          <p:cNvSpPr txBox="1"/>
          <p:nvPr/>
        </p:nvSpPr>
        <p:spPr>
          <a:xfrm>
            <a:off x="612318" y="1608263"/>
            <a:ext cx="6117220" cy="369332"/>
          </a:xfrm>
          <a:prstGeom prst="rect">
            <a:avLst/>
          </a:prstGeom>
          <a:noFill/>
        </p:spPr>
        <p:txBody>
          <a:bodyPr wrap="square">
            <a:spAutoFit/>
          </a:bodyPr>
          <a:lstStyle/>
          <a:p>
            <a:r>
              <a:rPr lang="zh-CN" alt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验证</a:t>
            </a: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所提</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方法</a:t>
            </a:r>
            <a:r>
              <a:rPr lang="zh-CN" alt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的收敛性能</a:t>
            </a:r>
            <a:endParaRPr lang="zh-CN" altLang="en-US"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F1CCD6D9-1AFF-4C10-AA3E-46A4D1B6B362}"/>
              </a:ext>
            </a:extLst>
          </p:cNvPr>
          <p:cNvPicPr>
            <a:picLocks noChangeAspect="1"/>
          </p:cNvPicPr>
          <p:nvPr/>
        </p:nvPicPr>
        <p:blipFill>
          <a:blip r:embed="rId6"/>
          <a:stretch>
            <a:fillRect/>
          </a:stretch>
        </p:blipFill>
        <p:spPr>
          <a:xfrm>
            <a:off x="742467" y="2036253"/>
            <a:ext cx="4780359" cy="3705278"/>
          </a:xfrm>
          <a:prstGeom prst="rect">
            <a:avLst/>
          </a:prstGeom>
        </p:spPr>
      </p:pic>
      <p:pic>
        <p:nvPicPr>
          <p:cNvPr id="3" name="图片 2">
            <a:extLst>
              <a:ext uri="{FF2B5EF4-FFF2-40B4-BE49-F238E27FC236}">
                <a16:creationId xmlns:a16="http://schemas.microsoft.com/office/drawing/2014/main" id="{CC69B617-C0C3-4996-91D7-AA2D32C092D1}"/>
              </a:ext>
            </a:extLst>
          </p:cNvPr>
          <p:cNvPicPr>
            <a:picLocks noChangeAspect="1"/>
          </p:cNvPicPr>
          <p:nvPr/>
        </p:nvPicPr>
        <p:blipFill>
          <a:blip r:embed="rId7"/>
          <a:stretch>
            <a:fillRect/>
          </a:stretch>
        </p:blipFill>
        <p:spPr>
          <a:xfrm>
            <a:off x="6578699" y="2224976"/>
            <a:ext cx="4277379" cy="3291345"/>
          </a:xfrm>
          <a:prstGeom prst="rect">
            <a:avLst/>
          </a:prstGeom>
        </p:spPr>
      </p:pic>
    </p:spTree>
    <p:extLst>
      <p:ext uri="{BB962C8B-B14F-4D97-AF65-F5344CB8AC3E}">
        <p14:creationId xmlns:p14="http://schemas.microsoft.com/office/powerpoint/2010/main" val="3071555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DCD2BE90-5288-44CF-9B3E-B76DC293BE3D}"/>
              </a:ext>
            </a:extLst>
          </p:cNvPr>
          <p:cNvSpPr txBox="1"/>
          <p:nvPr/>
        </p:nvSpPr>
        <p:spPr>
          <a:xfrm>
            <a:off x="152400" y="931480"/>
            <a:ext cx="3953774" cy="1293496"/>
          </a:xfrm>
          <a:prstGeom prst="rect">
            <a:avLst/>
          </a:prstGeom>
          <a:noFill/>
        </p:spPr>
        <p:txBody>
          <a:bodyPr wrap="square">
            <a:spAutoFit/>
          </a:bodyPr>
          <a:lstStyle/>
          <a:p>
            <a:pPr marL="515687" lvl="1" indent="-286493">
              <a:lnSpc>
                <a:spcPct val="150000"/>
              </a:lnSpc>
              <a:spcBef>
                <a:spcPts val="602"/>
              </a:spcBef>
              <a:buClr>
                <a:schemeClr val="tx1"/>
              </a:buClr>
              <a:buFont typeface="Wingdings" panose="05000000000000000000" pitchFamily="2" charset="2"/>
              <a:buChar char="Ø"/>
            </a:pP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仿真实验初步结果</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515687" lvl="1" indent="-286493">
              <a:lnSpc>
                <a:spcPct val="150000"/>
              </a:lnSpc>
              <a:spcBef>
                <a:spcPts val="602"/>
              </a:spcBef>
              <a:buClr>
                <a:schemeClr val="tx1"/>
              </a:buClr>
              <a:buFont typeface="Wingdings" panose="05000000000000000000" pitchFamily="2" charset="2"/>
              <a:buChar char="Ø"/>
            </a:pP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仿真结果</a:t>
            </a:r>
          </a:p>
        </p:txBody>
      </p:sp>
      <p:sp>
        <p:nvSpPr>
          <p:cNvPr id="17" name="文本框 16">
            <a:extLst>
              <a:ext uri="{FF2B5EF4-FFF2-40B4-BE49-F238E27FC236}">
                <a16:creationId xmlns:a16="http://schemas.microsoft.com/office/drawing/2014/main" id="{F6D7AE5F-F4DA-401E-A8FE-931E5A692E11}"/>
              </a:ext>
            </a:extLst>
          </p:cNvPr>
          <p:cNvSpPr txBox="1"/>
          <p:nvPr/>
        </p:nvSpPr>
        <p:spPr>
          <a:xfrm>
            <a:off x="1008331" y="5797874"/>
            <a:ext cx="4248633" cy="646331"/>
          </a:xfrm>
          <a:prstGeom prst="rect">
            <a:avLst/>
          </a:prstGeom>
          <a:noFill/>
        </p:spPr>
        <p:txBody>
          <a:bodyPr wrap="square">
            <a:spAutoFit/>
          </a:bodyPr>
          <a:lstStyle/>
          <a:p>
            <a:pPr algn="ctr"/>
            <a:r>
              <a:rPr lang="zh-CN" altLang="en-US" i="0" dirty="0">
                <a:solidFill>
                  <a:srgbClr val="000000"/>
                </a:solidFill>
                <a:effectLst/>
                <a:latin typeface="微软雅黑" panose="020B0503020204020204" pitchFamily="34" charset="-122"/>
                <a:ea typeface="微软雅黑" panose="020B0503020204020204" pitchFamily="34" charset="-122"/>
              </a:rPr>
              <a:t>测试</a:t>
            </a:r>
            <a:r>
              <a:rPr lang="en-US" altLang="zh-CN" i="0" dirty="0" err="1">
                <a:solidFill>
                  <a:srgbClr val="000000"/>
                </a:solidFill>
                <a:effectLst/>
                <a:latin typeface="微软雅黑" panose="020B0503020204020204" pitchFamily="34" charset="-122"/>
                <a:ea typeface="微软雅黑" panose="020B0503020204020204" pitchFamily="34" charset="-122"/>
              </a:rPr>
              <a:t>FedProx</a:t>
            </a:r>
            <a:r>
              <a:rPr lang="zh-CN" altLang="en-US" i="0" dirty="0">
                <a:solidFill>
                  <a:srgbClr val="000000"/>
                </a:solidFill>
                <a:effectLst/>
                <a:latin typeface="微软雅黑" panose="020B0503020204020204" pitchFamily="34" charset="-122"/>
                <a:ea typeface="微软雅黑" panose="020B0503020204020204" pitchFamily="34" charset="-122"/>
              </a:rPr>
              <a:t>不同滑动窗口长度下</a:t>
            </a:r>
            <a:r>
              <a:rPr lang="en-US" altLang="zh-CN" i="0" dirty="0">
                <a:solidFill>
                  <a:srgbClr val="000000"/>
                </a:solidFill>
                <a:effectLst/>
                <a:latin typeface="微软雅黑" panose="020B0503020204020204" pitchFamily="34" charset="-122"/>
                <a:ea typeface="微软雅黑" panose="020B0503020204020204" pitchFamily="34" charset="-122"/>
              </a:rPr>
              <a:t>ResNet18</a:t>
            </a:r>
            <a:r>
              <a:rPr lang="zh-CN" altLang="en-US" i="0" dirty="0">
                <a:solidFill>
                  <a:srgbClr val="000000"/>
                </a:solidFill>
                <a:effectLst/>
                <a:latin typeface="微软雅黑" panose="020B0503020204020204" pitchFamily="34" charset="-122"/>
                <a:ea typeface="微软雅黑" panose="020B0503020204020204" pitchFamily="34" charset="-122"/>
              </a:rPr>
              <a:t>在</a:t>
            </a:r>
            <a:r>
              <a:rPr lang="en-US" altLang="zh-CN" i="0" dirty="0">
                <a:solidFill>
                  <a:srgbClr val="000000"/>
                </a:solidFill>
                <a:effectLst/>
                <a:latin typeface="微软雅黑" panose="020B0503020204020204" pitchFamily="34" charset="-122"/>
                <a:ea typeface="微软雅黑" panose="020B0503020204020204" pitchFamily="34" charset="-122"/>
              </a:rPr>
              <a:t>CIFAR10 (IID)</a:t>
            </a:r>
            <a:r>
              <a:rPr lang="zh-CN" altLang="en-US" i="0" dirty="0">
                <a:solidFill>
                  <a:srgbClr val="000000"/>
                </a:solidFill>
                <a:effectLst/>
                <a:latin typeface="微软雅黑" panose="020B0503020204020204" pitchFamily="34" charset="-122"/>
                <a:ea typeface="微软雅黑" panose="020B0503020204020204" pitchFamily="34" charset="-122"/>
              </a:rPr>
              <a:t>上的收敛性</a:t>
            </a:r>
            <a:endParaRPr lang="zh-CN" altLang="en-US" dirty="0"/>
          </a:p>
        </p:txBody>
      </p:sp>
      <p:sp>
        <p:nvSpPr>
          <p:cNvPr id="18" name="文本框 17">
            <a:extLst>
              <a:ext uri="{FF2B5EF4-FFF2-40B4-BE49-F238E27FC236}">
                <a16:creationId xmlns:a16="http://schemas.microsoft.com/office/drawing/2014/main" id="{1593557F-2E29-4303-A210-232F0AA21557}"/>
              </a:ext>
            </a:extLst>
          </p:cNvPr>
          <p:cNvSpPr txBox="1"/>
          <p:nvPr/>
        </p:nvSpPr>
        <p:spPr>
          <a:xfrm>
            <a:off x="6948608" y="5797874"/>
            <a:ext cx="4649225" cy="646331"/>
          </a:xfrm>
          <a:prstGeom prst="rect">
            <a:avLst/>
          </a:prstGeom>
          <a:noFill/>
        </p:spPr>
        <p:txBody>
          <a:bodyPr wrap="square">
            <a:spAutoFit/>
          </a:bodyPr>
          <a:lstStyle/>
          <a:p>
            <a:pPr algn="ctr"/>
            <a:r>
              <a:rPr lang="zh-CN" altLang="en-US" i="0" dirty="0">
                <a:solidFill>
                  <a:srgbClr val="000000"/>
                </a:solidFill>
                <a:effectLst/>
                <a:latin typeface="微软雅黑" panose="020B0503020204020204" pitchFamily="34" charset="-122"/>
                <a:ea typeface="微软雅黑" panose="020B0503020204020204" pitchFamily="34" charset="-122"/>
              </a:rPr>
              <a:t>测试</a:t>
            </a:r>
            <a:r>
              <a:rPr lang="en-US" altLang="zh-CN" i="0" dirty="0" err="1">
                <a:solidFill>
                  <a:srgbClr val="000000"/>
                </a:solidFill>
                <a:effectLst/>
                <a:latin typeface="微软雅黑" panose="020B0503020204020204" pitchFamily="34" charset="-122"/>
                <a:ea typeface="微软雅黑" panose="020B0503020204020204" pitchFamily="34" charset="-122"/>
              </a:rPr>
              <a:t>FedProx</a:t>
            </a:r>
            <a:r>
              <a:rPr lang="zh-CN" altLang="en-US" i="0" dirty="0">
                <a:solidFill>
                  <a:srgbClr val="000000"/>
                </a:solidFill>
                <a:effectLst/>
                <a:latin typeface="微软雅黑" panose="020B0503020204020204" pitchFamily="34" charset="-122"/>
                <a:ea typeface="微软雅黑" panose="020B0503020204020204" pitchFamily="34" charset="-122"/>
              </a:rPr>
              <a:t>不同滑动窗口长度下</a:t>
            </a:r>
            <a:r>
              <a:rPr lang="en-US" altLang="zh-CN" i="0" dirty="0">
                <a:solidFill>
                  <a:srgbClr val="000000"/>
                </a:solidFill>
                <a:effectLst/>
                <a:latin typeface="微软雅黑" panose="020B0503020204020204" pitchFamily="34" charset="-122"/>
                <a:ea typeface="微软雅黑" panose="020B0503020204020204" pitchFamily="34" charset="-122"/>
              </a:rPr>
              <a:t>ResNet18</a:t>
            </a:r>
            <a:r>
              <a:rPr lang="zh-CN" altLang="en-US" i="0" dirty="0">
                <a:solidFill>
                  <a:srgbClr val="000000"/>
                </a:solidFill>
                <a:effectLst/>
                <a:latin typeface="微软雅黑" panose="020B0503020204020204" pitchFamily="34" charset="-122"/>
                <a:ea typeface="微软雅黑" panose="020B0503020204020204" pitchFamily="34" charset="-122"/>
              </a:rPr>
              <a:t>在</a:t>
            </a:r>
            <a:r>
              <a:rPr lang="en-US" altLang="zh-CN" i="0" dirty="0">
                <a:solidFill>
                  <a:srgbClr val="000000"/>
                </a:solidFill>
                <a:effectLst/>
                <a:latin typeface="微软雅黑" panose="020B0503020204020204" pitchFamily="34" charset="-122"/>
                <a:ea typeface="微软雅黑" panose="020B0503020204020204" pitchFamily="34" charset="-122"/>
              </a:rPr>
              <a:t>CIFAR10 (Non-IID)</a:t>
            </a:r>
            <a:r>
              <a:rPr lang="zh-CN" altLang="en-US" i="0" dirty="0">
                <a:solidFill>
                  <a:srgbClr val="000000"/>
                </a:solidFill>
                <a:effectLst/>
                <a:latin typeface="微软雅黑" panose="020B0503020204020204" pitchFamily="34" charset="-122"/>
                <a:ea typeface="微软雅黑" panose="020B0503020204020204" pitchFamily="34" charset="-122"/>
              </a:rPr>
              <a:t>上的收敛性</a:t>
            </a:r>
            <a:endParaRPr lang="zh-CN" altLang="en-US" dirty="0"/>
          </a:p>
        </p:txBody>
      </p:sp>
      <p:sp>
        <p:nvSpPr>
          <p:cNvPr id="19" name="文本框 18">
            <a:extLst>
              <a:ext uri="{FF2B5EF4-FFF2-40B4-BE49-F238E27FC236}">
                <a16:creationId xmlns:a16="http://schemas.microsoft.com/office/drawing/2014/main" id="{105354E4-9D84-4E2A-9D1B-670D30B9A67C}"/>
              </a:ext>
            </a:extLst>
          </p:cNvPr>
          <p:cNvSpPr txBox="1"/>
          <p:nvPr/>
        </p:nvSpPr>
        <p:spPr>
          <a:xfrm>
            <a:off x="612318" y="1608263"/>
            <a:ext cx="6117220" cy="369332"/>
          </a:xfrm>
          <a:prstGeom prst="rect">
            <a:avLst/>
          </a:prstGeom>
          <a:noFill/>
        </p:spPr>
        <p:txBody>
          <a:bodyPr wrap="square">
            <a:spAutoFit/>
          </a:bodyPr>
          <a:lstStyle/>
          <a:p>
            <a:r>
              <a:rPr lang="zh-CN" alt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验证</a:t>
            </a:r>
            <a:r>
              <a:rPr lang="zh-CN" altLang="en-US" sz="1800" b="1" kern="100" dirty="0">
                <a:effectLst/>
                <a:latin typeface="微软雅黑" panose="020B0503020204020204" pitchFamily="34" charset="-122"/>
                <a:ea typeface="微软雅黑" panose="020B0503020204020204" pitchFamily="34" charset="-122"/>
                <a:cs typeface="Times New Roman" panose="02020603050405020304" pitchFamily="18" charset="0"/>
              </a:rPr>
              <a:t>所提方法的兼容性</a:t>
            </a:r>
            <a:endParaRPr lang="zh-CN" altLang="en-US"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1B4E456-9B71-4005-9175-ECCEEE9A4EB4}"/>
              </a:ext>
            </a:extLst>
          </p:cNvPr>
          <p:cNvPicPr>
            <a:picLocks noChangeAspect="1"/>
          </p:cNvPicPr>
          <p:nvPr/>
        </p:nvPicPr>
        <p:blipFill>
          <a:blip r:embed="rId6"/>
          <a:stretch>
            <a:fillRect/>
          </a:stretch>
        </p:blipFill>
        <p:spPr>
          <a:xfrm>
            <a:off x="632787" y="1922394"/>
            <a:ext cx="4999719" cy="3782586"/>
          </a:xfrm>
          <a:prstGeom prst="rect">
            <a:avLst/>
          </a:prstGeom>
        </p:spPr>
      </p:pic>
      <p:pic>
        <p:nvPicPr>
          <p:cNvPr id="4" name="图片 3">
            <a:extLst>
              <a:ext uri="{FF2B5EF4-FFF2-40B4-BE49-F238E27FC236}">
                <a16:creationId xmlns:a16="http://schemas.microsoft.com/office/drawing/2014/main" id="{5BF13CEB-DAC1-48D6-B0B4-196951E9B404}"/>
              </a:ext>
            </a:extLst>
          </p:cNvPr>
          <p:cNvPicPr>
            <a:picLocks noChangeAspect="1"/>
          </p:cNvPicPr>
          <p:nvPr/>
        </p:nvPicPr>
        <p:blipFill>
          <a:blip r:embed="rId7"/>
          <a:stretch>
            <a:fillRect/>
          </a:stretch>
        </p:blipFill>
        <p:spPr>
          <a:xfrm>
            <a:off x="6112893" y="1845739"/>
            <a:ext cx="5014546" cy="3928061"/>
          </a:xfrm>
          <a:prstGeom prst="rect">
            <a:avLst/>
          </a:prstGeom>
        </p:spPr>
      </p:pic>
    </p:spTree>
    <p:extLst>
      <p:ext uri="{BB962C8B-B14F-4D97-AF65-F5344CB8AC3E}">
        <p14:creationId xmlns:p14="http://schemas.microsoft.com/office/powerpoint/2010/main" val="3441041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仿真结果</a:t>
            </a:r>
          </a:p>
        </p:txBody>
      </p:sp>
      <p:sp>
        <p:nvSpPr>
          <p:cNvPr id="20" name="文本框 19">
            <a:extLst>
              <a:ext uri="{FF2B5EF4-FFF2-40B4-BE49-F238E27FC236}">
                <a16:creationId xmlns:a16="http://schemas.microsoft.com/office/drawing/2014/main" id="{BF7DD4EA-01AD-4F6E-B26C-59C8D4DD2F6A}"/>
              </a:ext>
            </a:extLst>
          </p:cNvPr>
          <p:cNvSpPr txBox="1"/>
          <p:nvPr/>
        </p:nvSpPr>
        <p:spPr>
          <a:xfrm>
            <a:off x="152400" y="931480"/>
            <a:ext cx="3953774" cy="1293496"/>
          </a:xfrm>
          <a:prstGeom prst="rect">
            <a:avLst/>
          </a:prstGeom>
          <a:noFill/>
        </p:spPr>
        <p:txBody>
          <a:bodyPr wrap="square">
            <a:spAutoFit/>
          </a:bodyPr>
          <a:lstStyle/>
          <a:p>
            <a:pPr marL="515687" lvl="1" indent="-286493">
              <a:lnSpc>
                <a:spcPct val="150000"/>
              </a:lnSpc>
              <a:spcBef>
                <a:spcPts val="602"/>
              </a:spcBef>
              <a:buClr>
                <a:schemeClr val="tx1"/>
              </a:buClr>
              <a:buFont typeface="Wingdings" panose="05000000000000000000" pitchFamily="2" charset="2"/>
              <a:buChar char="Ø"/>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实验</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结果</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515687" lvl="1" indent="-286493">
              <a:lnSpc>
                <a:spcPct val="150000"/>
              </a:lnSpc>
              <a:spcBef>
                <a:spcPts val="602"/>
              </a:spcBef>
              <a:buClr>
                <a:schemeClr val="tx1"/>
              </a:buClr>
              <a:buFont typeface="Wingdings" panose="05000000000000000000" pitchFamily="2" charset="2"/>
              <a:buChar char="Ø"/>
            </a:pPr>
            <a:endParaRPr lang="en-US"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文本框 32">
            <a:extLst>
              <a:ext uri="{FF2B5EF4-FFF2-40B4-BE49-F238E27FC236}">
                <a16:creationId xmlns:a16="http://schemas.microsoft.com/office/drawing/2014/main" id="{9C84DA45-C311-450E-B27A-93722806DFC8}"/>
              </a:ext>
            </a:extLst>
          </p:cNvPr>
          <p:cNvSpPr txBox="1"/>
          <p:nvPr/>
        </p:nvSpPr>
        <p:spPr>
          <a:xfrm>
            <a:off x="612318" y="1515960"/>
            <a:ext cx="4848510" cy="874407"/>
          </a:xfrm>
          <a:prstGeom prst="rect">
            <a:avLst/>
          </a:prstGeom>
          <a:noFill/>
        </p:spPr>
        <p:txBody>
          <a:bodyPr wrap="square">
            <a:spAutoFit/>
          </a:bodyPr>
          <a:lstStyle/>
          <a:p>
            <a:pPr>
              <a:lnSpc>
                <a:spcPct val="150000"/>
              </a:lnSpc>
            </a:pPr>
            <a:r>
              <a:rPr lang="zh-CN" altLang="zh-CN" sz="1800" b="1" kern="100" dirty="0">
                <a:effectLst/>
                <a:latin typeface="微软雅黑" panose="020B0503020204020204" pitchFamily="34" charset="-122"/>
                <a:ea typeface="微软雅黑" panose="020B0503020204020204" pitchFamily="34" charset="-122"/>
                <a:cs typeface="Times New Roman" panose="02020603050405020304" pitchFamily="18" charset="0"/>
              </a:rPr>
              <a:t>验证该</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方法由</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个用户增加到</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个用户，探究滑动窗口大小在用户数量较大时的影响。</a:t>
            </a:r>
            <a:endParaRPr lang="zh-CN" altLang="en-US"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246C0F5-DA28-47A5-B35F-FAF23CA529B7}"/>
              </a:ext>
            </a:extLst>
          </p:cNvPr>
          <p:cNvPicPr>
            <a:picLocks noChangeAspect="1"/>
          </p:cNvPicPr>
          <p:nvPr/>
        </p:nvPicPr>
        <p:blipFill>
          <a:blip r:embed="rId6"/>
          <a:stretch>
            <a:fillRect/>
          </a:stretch>
        </p:blipFill>
        <p:spPr>
          <a:xfrm>
            <a:off x="725867" y="2390367"/>
            <a:ext cx="4621412" cy="3647318"/>
          </a:xfrm>
          <a:prstGeom prst="rect">
            <a:avLst/>
          </a:prstGeom>
        </p:spPr>
      </p:pic>
      <p:pic>
        <p:nvPicPr>
          <p:cNvPr id="3" name="图片 2">
            <a:extLst>
              <a:ext uri="{FF2B5EF4-FFF2-40B4-BE49-F238E27FC236}">
                <a16:creationId xmlns:a16="http://schemas.microsoft.com/office/drawing/2014/main" id="{F4F1BCCC-058E-4F38-B7A2-26E4952D3821}"/>
              </a:ext>
            </a:extLst>
          </p:cNvPr>
          <p:cNvPicPr>
            <a:picLocks noChangeAspect="1"/>
          </p:cNvPicPr>
          <p:nvPr/>
        </p:nvPicPr>
        <p:blipFill>
          <a:blip r:embed="rId7"/>
          <a:stretch>
            <a:fillRect/>
          </a:stretch>
        </p:blipFill>
        <p:spPr>
          <a:xfrm>
            <a:off x="6198308" y="2521235"/>
            <a:ext cx="4914900" cy="3724275"/>
          </a:xfrm>
          <a:prstGeom prst="rect">
            <a:avLst/>
          </a:prstGeom>
        </p:spPr>
      </p:pic>
      <p:sp>
        <p:nvSpPr>
          <p:cNvPr id="19" name="文本框 18">
            <a:extLst>
              <a:ext uri="{FF2B5EF4-FFF2-40B4-BE49-F238E27FC236}">
                <a16:creationId xmlns:a16="http://schemas.microsoft.com/office/drawing/2014/main" id="{5747A687-6873-4443-89F1-16759515084F}"/>
              </a:ext>
            </a:extLst>
          </p:cNvPr>
          <p:cNvSpPr txBox="1"/>
          <p:nvPr/>
        </p:nvSpPr>
        <p:spPr>
          <a:xfrm>
            <a:off x="6466323" y="1486231"/>
            <a:ext cx="4914899" cy="879664"/>
          </a:xfrm>
          <a:prstGeom prst="rect">
            <a:avLst/>
          </a:prstGeom>
          <a:noFill/>
        </p:spPr>
        <p:txBody>
          <a:bodyPr wrap="square">
            <a:spAutoFit/>
          </a:bodyPr>
          <a:lstStyle/>
          <a:p>
            <a:pPr>
              <a:lnSpc>
                <a:spcPct val="150000"/>
              </a:lnSpc>
            </a:pPr>
            <a:r>
              <a:rPr lang="en-US" altLang="zh-CN" b="1" kern="100" dirty="0" err="1">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网络中不同客户端数量下</a:t>
            </a:r>
            <a:r>
              <a:rPr lang="en-US" altLang="zh-CN" b="1" kern="100" dirty="0" err="1">
                <a:latin typeface="微软雅黑" panose="020B0503020204020204" pitchFamily="34" charset="-122"/>
                <a:ea typeface="微软雅黑" panose="020B0503020204020204" pitchFamily="34" charset="-122"/>
                <a:cs typeface="Times New Roman" panose="02020603050405020304" pitchFamily="18" charset="0"/>
              </a:rPr>
              <a:t>FedSW</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CSMA/CA</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的传输时延</a:t>
            </a:r>
          </a:p>
        </p:txBody>
      </p:sp>
    </p:spTree>
    <p:extLst>
      <p:ext uri="{BB962C8B-B14F-4D97-AF65-F5344CB8AC3E}">
        <p14:creationId xmlns:p14="http://schemas.microsoft.com/office/powerpoint/2010/main" val="3191575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223412"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结论与</a:t>
            </a:r>
          </a:p>
        </p:txBody>
      </p:sp>
      <p:sp>
        <p:nvSpPr>
          <p:cNvPr id="32" name="文本框 31">
            <a:extLst>
              <a:ext uri="{FF2B5EF4-FFF2-40B4-BE49-F238E27FC236}">
                <a16:creationId xmlns:a16="http://schemas.microsoft.com/office/drawing/2014/main" id="{FD2817E5-81F3-4C34-B127-8533C30506E1}"/>
              </a:ext>
            </a:extLst>
          </p:cNvPr>
          <p:cNvSpPr txBox="1"/>
          <p:nvPr/>
        </p:nvSpPr>
        <p:spPr>
          <a:xfrm>
            <a:off x="455139" y="947193"/>
            <a:ext cx="11416602" cy="5097806"/>
          </a:xfrm>
          <a:prstGeom prst="rect">
            <a:avLst/>
          </a:prstGeom>
          <a:noFill/>
        </p:spPr>
        <p:txBody>
          <a:bodyPr wrap="square">
            <a:spAutoFit/>
          </a:bodyPr>
          <a:lstStyle/>
          <a:p>
            <a:pPr marL="342900" lvl="0" indent="-342900" algn="just">
              <a:lnSpc>
                <a:spcPct val="200000"/>
              </a:lnSpc>
              <a:buFont typeface="Wingdings" panose="05000000000000000000" pitchFamily="2" charset="2"/>
              <a:buChar char="Ø"/>
            </a:pPr>
            <a:r>
              <a:rPr lang="zh-CN" altLang="en-US" b="1" kern="100" dirty="0">
                <a:effectLst/>
                <a:latin typeface="微软雅黑" panose="020B0503020204020204" pitchFamily="34" charset="-122"/>
                <a:ea typeface="微软雅黑" panose="020B0503020204020204" pitchFamily="34" charset="-122"/>
              </a:rPr>
              <a:t>总结</a:t>
            </a:r>
            <a:endParaRPr lang="en-US" altLang="zh-CN" b="1" kern="100" dirty="0">
              <a:effectLst/>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u"/>
            </a:pPr>
            <a:r>
              <a:rPr lang="zh-CN" altLang="en-US" kern="100" dirty="0">
                <a:latin typeface="Times New Roman" panose="02020603050405020304" pitchFamily="18" charset="0"/>
                <a:ea typeface="宋体" panose="02010600030101010101" pitchFamily="2" charset="-122"/>
              </a:rPr>
              <a:t>提出了一种基于滑动窗口的异步联邦学习更新方法，称为</a:t>
            </a:r>
            <a:r>
              <a:rPr lang="en-US" altLang="zh-CN" kern="100" dirty="0" err="1">
                <a:latin typeface="Times New Roman" panose="02020603050405020304" pitchFamily="18" charset="0"/>
                <a:ea typeface="宋体" panose="02010600030101010101" pitchFamily="2" charset="-122"/>
              </a:rPr>
              <a:t>FedSW</a:t>
            </a:r>
            <a:r>
              <a:rPr lang="zh-CN" altLang="en-US" kern="100" dirty="0">
                <a:latin typeface="Times New Roman" panose="02020603050405020304" pitchFamily="18" charset="0"/>
                <a:ea typeface="宋体" panose="02010600030101010101" pitchFamily="2" charset="-122"/>
              </a:rPr>
              <a:t>。在</a:t>
            </a:r>
            <a:r>
              <a:rPr lang="en-US" altLang="zh-CN" kern="100" dirty="0" err="1">
                <a:latin typeface="Times New Roman" panose="02020603050405020304" pitchFamily="18" charset="0"/>
                <a:ea typeface="宋体" panose="02010600030101010101" pitchFamily="2" charset="-122"/>
              </a:rPr>
              <a:t>WiFi</a:t>
            </a:r>
            <a:r>
              <a:rPr lang="zh-CN" altLang="en-US" kern="100" dirty="0">
                <a:latin typeface="Times New Roman" panose="02020603050405020304" pitchFamily="18" charset="0"/>
                <a:ea typeface="宋体" panose="02010600030101010101" pitchFamily="2" charset="-122"/>
              </a:rPr>
              <a:t>网络的</a:t>
            </a:r>
            <a:r>
              <a:rPr lang="en-US" altLang="zh-CN" kern="100" dirty="0">
                <a:latin typeface="Times New Roman" panose="02020603050405020304" pitchFamily="18" charset="0"/>
                <a:ea typeface="宋体" panose="02010600030101010101" pitchFamily="2" charset="-122"/>
              </a:rPr>
              <a:t>AP (Access Point)</a:t>
            </a:r>
            <a:r>
              <a:rPr lang="zh-CN" altLang="en-US" kern="100" dirty="0">
                <a:latin typeface="Times New Roman" panose="02020603050405020304" pitchFamily="18" charset="0"/>
                <a:ea typeface="宋体" panose="02010600030101010101" pitchFamily="2" charset="-122"/>
              </a:rPr>
              <a:t>处建立一个滑动窗口机制，客户端根据滑动窗口大小进行局部训练和模型上传，允许调整全局模型更新的频率。</a:t>
            </a:r>
          </a:p>
          <a:p>
            <a:pPr marL="285750" lvl="0" indent="-285750" algn="just">
              <a:lnSpc>
                <a:spcPct val="150000"/>
              </a:lnSpc>
              <a:buFont typeface="Wingdings" panose="05000000000000000000" pitchFamily="2" charset="2"/>
              <a:buChar char="u"/>
            </a:pPr>
            <a:r>
              <a:rPr lang="zh-CN" altLang="en-US" kern="100" dirty="0">
                <a:latin typeface="Times New Roman" panose="02020603050405020304" pitchFamily="18" charset="0"/>
                <a:ea typeface="宋体" panose="02010600030101010101" pitchFamily="2" charset="-122"/>
              </a:rPr>
              <a:t>通过不同的网络架构、数据集和滑动窗口大小，评估</a:t>
            </a:r>
            <a:r>
              <a:rPr lang="en-US" altLang="zh-CN" kern="100" dirty="0" err="1">
                <a:latin typeface="Times New Roman" panose="02020603050405020304" pitchFamily="18" charset="0"/>
                <a:ea typeface="宋体" panose="02010600030101010101" pitchFamily="2" charset="-122"/>
              </a:rPr>
              <a:t>FedSW</a:t>
            </a:r>
            <a:r>
              <a:rPr lang="zh-CN" altLang="en-US" kern="100" dirty="0">
                <a:latin typeface="Times New Roman" panose="02020603050405020304" pitchFamily="18" charset="0"/>
                <a:ea typeface="宋体" panose="02010600030101010101" pitchFamily="2" charset="-122"/>
              </a:rPr>
              <a:t>在</a:t>
            </a:r>
            <a:r>
              <a:rPr lang="en-US" altLang="zh-CN" kern="100" dirty="0" err="1">
                <a:latin typeface="Times New Roman" panose="02020603050405020304" pitchFamily="18" charset="0"/>
                <a:ea typeface="宋体" panose="02010600030101010101" pitchFamily="2" charset="-122"/>
              </a:rPr>
              <a:t>WiFi</a:t>
            </a:r>
            <a:r>
              <a:rPr lang="zh-CN" altLang="en-US" kern="100" dirty="0">
                <a:latin typeface="Times New Roman" panose="02020603050405020304" pitchFamily="18" charset="0"/>
                <a:ea typeface="宋体" panose="02010600030101010101" pitchFamily="2" charset="-122"/>
              </a:rPr>
              <a:t>网络中的高效性、兼容性。</a:t>
            </a:r>
            <a:endParaRPr lang="en-US" altLang="zh-CN" kern="100" dirty="0">
              <a:latin typeface="Times New Roman" panose="02020603050405020304" pitchFamily="18" charset="0"/>
              <a:ea typeface="宋体" panose="02010600030101010101" pitchFamily="2" charset="-122"/>
            </a:endParaRPr>
          </a:p>
          <a:p>
            <a:pPr marL="285750" lvl="0" indent="-285750" algn="just">
              <a:lnSpc>
                <a:spcPct val="150000"/>
              </a:lnSpc>
              <a:buFont typeface="Wingdings" panose="05000000000000000000" pitchFamily="2" charset="2"/>
              <a:buChar char="u"/>
            </a:pPr>
            <a:r>
              <a:rPr lang="en-US" altLang="zh-CN" kern="100" dirty="0" err="1">
                <a:latin typeface="Times New Roman" panose="02020603050405020304" pitchFamily="18" charset="0"/>
                <a:ea typeface="宋体" panose="02010600030101010101" pitchFamily="2" charset="-122"/>
              </a:rPr>
              <a:t>WiFi</a:t>
            </a:r>
            <a:r>
              <a:rPr lang="zh-CN" altLang="en-US" kern="100" dirty="0">
                <a:latin typeface="Times New Roman" panose="02020603050405020304" pitchFamily="18" charset="0"/>
                <a:ea typeface="宋体" panose="02010600030101010101" pitchFamily="2" charset="-122"/>
              </a:rPr>
              <a:t>网络下仿真模型参数数据包的传输，验证</a:t>
            </a:r>
            <a:r>
              <a:rPr lang="en-US" altLang="zh-CN" kern="100" dirty="0" err="1">
                <a:latin typeface="Times New Roman" panose="02020603050405020304" pitchFamily="18" charset="0"/>
                <a:ea typeface="宋体" panose="02010600030101010101" pitchFamily="2" charset="-122"/>
              </a:rPr>
              <a:t>FedSW</a:t>
            </a:r>
            <a:r>
              <a:rPr lang="zh-CN" altLang="en-US" kern="100" dirty="0">
                <a:latin typeface="Times New Roman" panose="02020603050405020304" pitchFamily="18" charset="0"/>
                <a:ea typeface="宋体" panose="02010600030101010101" pitchFamily="2" charset="-122"/>
              </a:rPr>
              <a:t>的有效性。</a:t>
            </a:r>
            <a:endParaRPr lang="en-US" altLang="zh-CN" kern="100" dirty="0">
              <a:latin typeface="Times New Roman" panose="02020603050405020304" pitchFamily="18" charset="0"/>
              <a:ea typeface="宋体" panose="02010600030101010101" pitchFamily="2" charset="-122"/>
            </a:endParaRPr>
          </a:p>
          <a:p>
            <a:pPr lvl="0" algn="just">
              <a:lnSpc>
                <a:spcPct val="150000"/>
              </a:lnSpc>
            </a:pPr>
            <a:endParaRPr lang="en-US" altLang="zh-CN" sz="900" kern="100" dirty="0">
              <a:latin typeface="Times New Roman" panose="02020603050405020304" pitchFamily="18" charset="0"/>
              <a:ea typeface="宋体" panose="02010600030101010101" pitchFamily="2" charset="-122"/>
            </a:endParaRPr>
          </a:p>
          <a:p>
            <a:pPr marL="342900" indent="-342900" algn="just">
              <a:lnSpc>
                <a:spcPct val="200000"/>
              </a:lnSpc>
              <a:buFont typeface="Wingdings" panose="05000000000000000000" pitchFamily="2" charset="2"/>
              <a:buChar char="Ø"/>
            </a:pPr>
            <a:r>
              <a:rPr lang="zh-CN" altLang="en-US" b="1" kern="100" dirty="0">
                <a:latin typeface="微软雅黑" panose="020B0503020204020204" pitchFamily="34" charset="-122"/>
                <a:ea typeface="微软雅黑" panose="020B0503020204020204" pitchFamily="34" charset="-122"/>
              </a:rPr>
              <a:t>未来考虑方向</a:t>
            </a:r>
          </a:p>
          <a:p>
            <a:pPr marL="285750" lvl="0" indent="-285750" algn="just">
              <a:lnSpc>
                <a:spcPct val="150000"/>
              </a:lnSpc>
              <a:buFont typeface="Wingdings" panose="05000000000000000000" pitchFamily="2" charset="2"/>
              <a:buChar char="u"/>
            </a:pPr>
            <a:r>
              <a:rPr lang="en-US" altLang="zh-CN" kern="100" dirty="0" err="1">
                <a:latin typeface="Times New Roman" panose="02020603050405020304" pitchFamily="18" charset="0"/>
                <a:ea typeface="宋体" panose="02010600030101010101" pitchFamily="2" charset="-122"/>
              </a:rPr>
              <a:t>FedSW</a:t>
            </a:r>
            <a:r>
              <a:rPr lang="zh-CN" altLang="en-US" kern="100" dirty="0">
                <a:latin typeface="Times New Roman" panose="02020603050405020304" pitchFamily="18" charset="0"/>
                <a:ea typeface="宋体" panose="02010600030101010101" pitchFamily="2" charset="-122"/>
              </a:rPr>
              <a:t>在面对非独立同分布（</a:t>
            </a:r>
            <a:r>
              <a:rPr lang="en-US" altLang="zh-CN" kern="100" dirty="0">
                <a:latin typeface="Times New Roman" panose="02020603050405020304" pitchFamily="18" charset="0"/>
                <a:ea typeface="宋体" panose="02010600030101010101" pitchFamily="2" charset="-122"/>
              </a:rPr>
              <a:t>Non-IID</a:t>
            </a:r>
            <a:r>
              <a:rPr lang="zh-CN" altLang="en-US" kern="100" dirty="0">
                <a:latin typeface="Times New Roman" panose="02020603050405020304" pitchFamily="18" charset="0"/>
                <a:ea typeface="宋体" panose="02010600030101010101" pitchFamily="2" charset="-122"/>
              </a:rPr>
              <a:t>）数据时的模型鲁棒性，以及如何通过算法改进来提升对数据分布不均的适应能力。</a:t>
            </a:r>
            <a:endParaRPr lang="en-US" altLang="zh-CN" kern="100" dirty="0">
              <a:latin typeface="Times New Roman" panose="02020603050405020304" pitchFamily="18" charset="0"/>
              <a:ea typeface="宋体" panose="02010600030101010101" pitchFamily="2" charset="-122"/>
            </a:endParaRPr>
          </a:p>
          <a:p>
            <a:pPr marL="285750" lvl="0" indent="-285750" algn="just">
              <a:lnSpc>
                <a:spcPct val="150000"/>
              </a:lnSpc>
              <a:buFont typeface="Wingdings" panose="05000000000000000000" pitchFamily="2" charset="2"/>
              <a:buChar char="u"/>
            </a:pPr>
            <a:r>
              <a:rPr lang="zh-CN" altLang="en-US" kern="100" dirty="0">
                <a:latin typeface="Times New Roman" panose="02020603050405020304" pitchFamily="18" charset="0"/>
                <a:ea typeface="宋体" panose="02010600030101010101" pitchFamily="2" charset="-122"/>
              </a:rPr>
              <a:t>开发自适应联邦学习策略，根据客户端的本地性能和网络条件动态调整，以优化联邦学习训练过程。</a:t>
            </a:r>
            <a:endParaRPr lang="en-US" altLang="zh-CN" kern="100" dirty="0">
              <a:latin typeface="Times New Roman" panose="02020603050405020304" pitchFamily="18" charset="0"/>
              <a:ea typeface="宋体" panose="02010600030101010101" pitchFamily="2" charset="-122"/>
            </a:endParaRPr>
          </a:p>
          <a:p>
            <a:pPr marL="285750" lvl="0" indent="-285750" algn="just">
              <a:lnSpc>
                <a:spcPct val="150000"/>
              </a:lnSpc>
              <a:buFont typeface="Wingdings" panose="05000000000000000000" pitchFamily="2" charset="2"/>
              <a:buChar char="u"/>
            </a:pPr>
            <a:endParaRPr lang="en-US" altLang="zh-CN" kern="100" dirty="0">
              <a:latin typeface="Times New Roman" panose="02020603050405020304" pitchFamily="18" charset="0"/>
              <a:ea typeface="宋体" panose="02010600030101010101" pitchFamily="2" charset="-122"/>
            </a:endParaRPr>
          </a:p>
          <a:p>
            <a:pPr marL="285750" lvl="0" indent="-285750" algn="just">
              <a:lnSpc>
                <a:spcPct val="150000"/>
              </a:lnSpc>
              <a:buFont typeface="Wingdings" panose="05000000000000000000" pitchFamily="2" charset="2"/>
              <a:buChar char="u"/>
            </a:pPr>
            <a:endParaRPr lang="en-US" altLang="zh-CN" kern="1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48665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346287" y="375495"/>
            <a:ext cx="11462658" cy="6077693"/>
          </a:xfrm>
          <a:prstGeom prst="rect">
            <a:avLst/>
          </a:prstGeom>
          <a:gradFill>
            <a:gsLst>
              <a:gs pos="0">
                <a:schemeClr val="bg1">
                  <a:alpha val="7000"/>
                </a:schemeClr>
              </a:gs>
              <a:gs pos="38000">
                <a:schemeClr val="bg1">
                  <a:alpha val="0"/>
                </a:schemeClr>
              </a:gs>
              <a:gs pos="62000">
                <a:schemeClr val="bg1">
                  <a:alpha val="0"/>
                </a:schemeClr>
              </a:gs>
              <a:gs pos="100000">
                <a:schemeClr val="bg1">
                  <a:alpha val="7000"/>
                </a:schemeClr>
              </a:gs>
            </a:gsLst>
            <a:lin ang="0" scaled="0"/>
          </a:gradFill>
          <a:ln w="19050">
            <a:gradFill>
              <a:gsLst>
                <a:gs pos="0">
                  <a:schemeClr val="bg1"/>
                </a:gs>
                <a:gs pos="38000">
                  <a:schemeClr val="bg1">
                    <a:alpha val="0"/>
                  </a:schemeClr>
                </a:gs>
                <a:gs pos="62000">
                  <a:schemeClr val="bg1">
                    <a:alpha val="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9" name="图片 8" descr="图片包含 游戏机, 画, 钟表&#10;&#10;描述已自动生成"/>
          <p:cNvPicPr>
            <a:picLocks noChangeAspect="1"/>
          </p:cNvPicPr>
          <p:nvPr/>
        </p:nvPicPr>
        <p:blipFill>
          <a:blip r:embed="rId3"/>
          <a:stretch>
            <a:fillRect/>
          </a:stretch>
        </p:blipFill>
        <p:spPr>
          <a:xfrm>
            <a:off x="4586145" y="122295"/>
            <a:ext cx="3019710" cy="616930"/>
          </a:xfrm>
          <a:prstGeom prst="rect">
            <a:avLst/>
          </a:prstGeom>
        </p:spPr>
      </p:pic>
      <p:pic>
        <p:nvPicPr>
          <p:cNvPr id="8" name="图片 7"/>
          <p:cNvPicPr>
            <a:picLocks noChangeAspect="1"/>
          </p:cNvPicPr>
          <p:nvPr/>
        </p:nvPicPr>
        <p:blipFill>
          <a:blip r:embed="rId4" cstate="screen">
            <a:alphaModFix amt="70000"/>
          </a:blip>
          <a:stretch>
            <a:fillRect/>
          </a:stretch>
        </p:blipFill>
        <p:spPr>
          <a:xfrm>
            <a:off x="5052435" y="6220399"/>
            <a:ext cx="2050361" cy="406902"/>
          </a:xfrm>
          <a:prstGeom prst="rect">
            <a:avLst/>
          </a:prstGeom>
        </p:spPr>
      </p:pic>
      <p:pic>
        <p:nvPicPr>
          <p:cNvPr id="10" name="图片 9" descr="图片包含 游戏机, 画&#10;&#10;描述已自动生成"/>
          <p:cNvPicPr>
            <a:picLocks noChangeAspect="1"/>
          </p:cNvPicPr>
          <p:nvPr/>
        </p:nvPicPr>
        <p:blipFill>
          <a:blip r:embed="rId5">
            <a:alphaModFix amt="50000"/>
          </a:blip>
          <a:stretch>
            <a:fillRect/>
          </a:stretch>
        </p:blipFill>
        <p:spPr>
          <a:xfrm>
            <a:off x="1133960" y="690867"/>
            <a:ext cx="9887309" cy="3229854"/>
          </a:xfrm>
          <a:prstGeom prst="rect">
            <a:avLst/>
          </a:prstGeom>
        </p:spPr>
      </p:pic>
      <p:cxnSp>
        <p:nvCxnSpPr>
          <p:cNvPr id="6" name="直线连接符 5"/>
          <p:cNvCxnSpPr/>
          <p:nvPr/>
        </p:nvCxnSpPr>
        <p:spPr>
          <a:xfrm>
            <a:off x="2854036" y="3541855"/>
            <a:ext cx="6483928" cy="0"/>
          </a:xfrm>
          <a:prstGeom prst="line">
            <a:avLst/>
          </a:prstGeom>
          <a:ln w="19050">
            <a:gradFill>
              <a:gsLst>
                <a:gs pos="50000">
                  <a:schemeClr val="bg1"/>
                </a:gs>
                <a:gs pos="0">
                  <a:schemeClr val="bg1">
                    <a:lumMod val="100000"/>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341639" y="3789868"/>
            <a:ext cx="5589865" cy="338554"/>
          </a:xfrm>
          <a:prstGeom prst="rect">
            <a:avLst/>
          </a:prstGeom>
        </p:spPr>
        <p:txBody>
          <a:bodyPr wrap="none">
            <a:spAutoFit/>
          </a:bodyPr>
          <a:lstStyle/>
          <a:p>
            <a:pPr algn="ct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QUESTIONS</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&amp;</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ANSWERS</a:t>
            </a:r>
            <a:endPar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endParaRPr>
          </a:p>
        </p:txBody>
      </p:sp>
      <p:sp>
        <p:nvSpPr>
          <p:cNvPr id="17" name="文本框 16"/>
          <p:cNvSpPr txBox="1"/>
          <p:nvPr/>
        </p:nvSpPr>
        <p:spPr>
          <a:xfrm>
            <a:off x="1619958" y="2433859"/>
            <a:ext cx="9033242" cy="1107996"/>
          </a:xfrm>
          <a:prstGeom prst="rect">
            <a:avLst/>
          </a:prstGeom>
          <a:noFill/>
          <a:effectLst>
            <a:outerShdw blurRad="50800" dist="38100" dir="5400000" algn="t" rotWithShape="0">
              <a:prstClr val="black">
                <a:alpha val="40000"/>
              </a:prstClr>
            </a:outerShdw>
          </a:effectLst>
        </p:spPr>
        <p:txBody>
          <a:bodyPr wrap="none" rtlCol="0">
            <a:spAutoFit/>
          </a:bodyPr>
          <a:lstStyle/>
          <a:p>
            <a:pPr algn="ctr"/>
            <a:r>
              <a:rPr kumimoji="1" lang="zh-CN" altLang="en-US" sz="6600" b="1" spc="300" dirty="0">
                <a:ln w="9525">
                  <a:noFill/>
                </a:ln>
                <a:gradFill>
                  <a:gsLst>
                    <a:gs pos="0">
                      <a:schemeClr val="bg1"/>
                    </a:gs>
                    <a:gs pos="100000">
                      <a:schemeClr val="bg1">
                        <a:lumMod val="6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汇报完毕，请批评指正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44334C2-B9B9-432E-AF3A-8D432B61E09A}"/>
              </a:ext>
            </a:extLst>
          </p:cNvPr>
          <p:cNvSpPr txBox="1">
            <a:spLocks/>
          </p:cNvSpPr>
          <p:nvPr/>
        </p:nvSpPr>
        <p:spPr>
          <a:xfrm>
            <a:off x="755827" y="1203425"/>
            <a:ext cx="11436173" cy="5654575"/>
          </a:xfrm>
          <a:prstGeom prst="rect">
            <a:avLst/>
          </a:prstGeom>
        </p:spPr>
        <p:txBody>
          <a:bodyPr vert="horz" lIns="45842" tIns="22921" rIns="45842" bIns="22921" rtlCol="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4800" kern="1200">
                <a:solidFill>
                  <a:srgbClr val="002856"/>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400" kern="1200">
                <a:solidFill>
                  <a:srgbClr val="002856"/>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3600" kern="1200">
                <a:solidFill>
                  <a:srgbClr val="002856"/>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200" kern="1200">
                <a:solidFill>
                  <a:srgbClr val="002856"/>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200" kern="1200">
                <a:solidFill>
                  <a:srgbClr val="002856"/>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571500" indent="-571500">
              <a:lnSpc>
                <a:spcPct val="150000"/>
              </a:lnSpc>
              <a:buFont typeface="+mj-ea"/>
              <a:buAutoNum type="ea1JpnChsDbPeriod"/>
            </a:pPr>
            <a:r>
              <a:rPr lang="zh-CN" altLang="en-US" sz="2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背景介绍</a:t>
            </a:r>
            <a:endParaRPr lang="en-US" altLang="zh-CN" sz="2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nSpc>
                <a:spcPct val="150000"/>
              </a:lnSpc>
              <a:buFont typeface="+mj-ea"/>
              <a:buAutoNum type="ea1JpnChsDbPeriod"/>
            </a:pPr>
            <a:r>
              <a:rPr lang="zh-CN" altLang="en-US" sz="2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研究内容</a:t>
            </a:r>
            <a:endParaRPr lang="en-US" altLang="zh-CN" sz="2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nSpc>
                <a:spcPct val="150000"/>
              </a:lnSpc>
              <a:buFont typeface="+mj-ea"/>
              <a:buAutoNum type="ea1JpnChsDbPeriod"/>
            </a:pPr>
            <a:r>
              <a:rPr lang="zh-CN" altLang="en-US" sz="28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实验设置</a:t>
            </a:r>
            <a:endParaRPr lang="en-US" altLang="zh-CN" sz="28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nSpc>
                <a:spcPct val="150000"/>
              </a:lnSpc>
              <a:buFont typeface="+mj-ea"/>
              <a:buAutoNum type="ea1JpnChsDbPeriod"/>
            </a:pPr>
            <a:r>
              <a:rPr lang="zh-CN" altLang="en-US" sz="28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仿真</a:t>
            </a:r>
            <a:r>
              <a:rPr lang="zh-CN" altLang="en-US" sz="2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结果</a:t>
            </a:r>
            <a:endParaRPr lang="en-US" altLang="zh-CN" sz="2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571500" indent="-571500">
              <a:lnSpc>
                <a:spcPct val="150000"/>
              </a:lnSpc>
              <a:buFont typeface="+mj-ea"/>
              <a:buAutoNum type="ea1JpnChsDbPeriod"/>
            </a:pPr>
            <a:r>
              <a:rPr lang="zh-CN" altLang="en-US" sz="2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后续研究</a:t>
            </a:r>
            <a:endParaRPr lang="en-US" altLang="zh-CN" sz="2607"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50000"/>
              </a:lnSpc>
              <a:buNone/>
            </a:pPr>
            <a:endParaRPr lang="en-US" altLang="zh-CN" sz="2800" b="1"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背景介绍</a:t>
            </a:r>
          </a:p>
        </p:txBody>
      </p:sp>
      <p:sp>
        <p:nvSpPr>
          <p:cNvPr id="17" name="文本框 16">
            <a:extLst>
              <a:ext uri="{FF2B5EF4-FFF2-40B4-BE49-F238E27FC236}">
                <a16:creationId xmlns:a16="http://schemas.microsoft.com/office/drawing/2014/main" id="{D775F8D2-C823-4C46-B6C2-A595FE8106AB}"/>
              </a:ext>
            </a:extLst>
          </p:cNvPr>
          <p:cNvSpPr txBox="1"/>
          <p:nvPr/>
        </p:nvSpPr>
        <p:spPr>
          <a:xfrm>
            <a:off x="6927456" y="4056095"/>
            <a:ext cx="3182977" cy="307777"/>
          </a:xfrm>
          <a:prstGeom prst="rect">
            <a:avLst/>
          </a:prstGeom>
          <a:noFill/>
        </p:spPr>
        <p:txBody>
          <a:bodyPr wrap="square">
            <a:spAutoFit/>
          </a:bodyPr>
          <a:lstStyle/>
          <a:p>
            <a:pPr algn="ctr"/>
            <a:r>
              <a:rPr lang="zh-CN" altLang="en-US" sz="1400" b="1" dirty="0">
                <a:solidFill>
                  <a:srgbClr val="121212"/>
                </a:solidFill>
                <a:latin typeface="微软雅黑" panose="020B0503020204020204" pitchFamily="34" charset="-122"/>
                <a:ea typeface="微软雅黑" panose="020B0503020204020204" pitchFamily="34" charset="-122"/>
              </a:rPr>
              <a:t>图 </a:t>
            </a:r>
            <a:r>
              <a:rPr lang="en-US" altLang="zh-CN" sz="1400" b="1" dirty="0" err="1">
                <a:solidFill>
                  <a:srgbClr val="121212"/>
                </a:solidFill>
                <a:latin typeface="微软雅黑" panose="020B0503020204020204" pitchFamily="34" charset="-122"/>
                <a:ea typeface="微软雅黑" panose="020B0503020204020204" pitchFamily="34" charset="-122"/>
              </a:rPr>
              <a:t>Omdia</a:t>
            </a:r>
            <a:r>
              <a:rPr lang="en-US" altLang="zh-CN" sz="1400" b="1" dirty="0">
                <a:solidFill>
                  <a:srgbClr val="121212"/>
                </a:solidFill>
                <a:latin typeface="微软雅黑" panose="020B0503020204020204" pitchFamily="34" charset="-122"/>
                <a:ea typeface="微软雅黑" panose="020B0503020204020204" pitchFamily="34" charset="-122"/>
              </a:rPr>
              <a:t> </a:t>
            </a:r>
            <a:r>
              <a:rPr lang="zh-CN" altLang="en-US" sz="1400" b="1" dirty="0">
                <a:solidFill>
                  <a:srgbClr val="121212"/>
                </a:solidFill>
                <a:latin typeface="微软雅黑" panose="020B0503020204020204" pitchFamily="34" charset="-122"/>
                <a:ea typeface="微软雅黑" panose="020B0503020204020204" pitchFamily="34" charset="-122"/>
              </a:rPr>
              <a:t>流量预测分析</a:t>
            </a:r>
            <a:endParaRPr lang="en-US" altLang="zh-CN" sz="1400" b="1" dirty="0">
              <a:solidFill>
                <a:srgbClr val="121212"/>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FED78AC3-E66B-475E-A56B-BE9DE21D47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961" y="1722106"/>
            <a:ext cx="6072215" cy="3537957"/>
          </a:xfrm>
          <a:prstGeom prst="rect">
            <a:avLst/>
          </a:prstGeom>
        </p:spPr>
      </p:pic>
      <p:sp>
        <p:nvSpPr>
          <p:cNvPr id="35" name="文本框 13">
            <a:extLst>
              <a:ext uri="{FF2B5EF4-FFF2-40B4-BE49-F238E27FC236}">
                <a16:creationId xmlns:a16="http://schemas.microsoft.com/office/drawing/2014/main" id="{1C804716-F012-49F8-AA0B-74E375EA4BBC}"/>
              </a:ext>
            </a:extLst>
          </p:cNvPr>
          <p:cNvSpPr txBox="1"/>
          <p:nvPr/>
        </p:nvSpPr>
        <p:spPr>
          <a:xfrm>
            <a:off x="121122" y="966279"/>
            <a:ext cx="11949756" cy="95410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altLang="zh-CN" sz="2800" b="1" dirty="0" err="1">
                <a:solidFill>
                  <a:srgbClr val="121212"/>
                </a:solidFill>
                <a:latin typeface="微软雅黑" panose="020B0503020204020204" pitchFamily="34" charset="-122"/>
                <a:ea typeface="微软雅黑" panose="020B0503020204020204" pitchFamily="34" charset="-122"/>
              </a:rPr>
              <a:t>WiFi</a:t>
            </a:r>
            <a:r>
              <a:rPr lang="zh-CN" altLang="en-US" sz="2800" b="1" dirty="0">
                <a:solidFill>
                  <a:srgbClr val="121212"/>
                </a:solidFill>
                <a:latin typeface="微软雅黑" panose="020B0503020204020204" pitchFamily="34" charset="-122"/>
                <a:ea typeface="微软雅黑" panose="020B0503020204020204" pitchFamily="34" charset="-122"/>
              </a:rPr>
              <a:t>网络流量需求快速增长，</a:t>
            </a:r>
            <a:r>
              <a:rPr lang="zh-CN" altLang="en-US" sz="2800" b="1" i="0" dirty="0">
                <a:effectLst/>
                <a:latin typeface="微软雅黑" panose="020B0503020204020204" pitchFamily="34" charset="-122"/>
                <a:ea typeface="微软雅黑" panose="020B0503020204020204" pitchFamily="34" charset="-122"/>
              </a:rPr>
              <a:t>全球接近</a:t>
            </a:r>
            <a:r>
              <a:rPr lang="en-US" altLang="zh-CN" sz="2800" b="1" dirty="0">
                <a:latin typeface="微软雅黑" panose="020B0503020204020204" pitchFamily="34" charset="-122"/>
                <a:ea typeface="微软雅黑" panose="020B0503020204020204" pitchFamily="34" charset="-122"/>
              </a:rPr>
              <a:t>4</a:t>
            </a:r>
            <a:r>
              <a:rPr lang="en-US" altLang="zh-CN" sz="2800" b="1" i="0" dirty="0">
                <a:effectLst/>
                <a:latin typeface="微软雅黑" panose="020B0503020204020204" pitchFamily="34" charset="-122"/>
                <a:ea typeface="微软雅黑" panose="020B0503020204020204" pitchFamily="34" charset="-122"/>
              </a:rPr>
              <a:t>0%</a:t>
            </a:r>
            <a:r>
              <a:rPr lang="zh-CN" altLang="en-US" sz="2800" b="1" i="0" dirty="0">
                <a:effectLst/>
                <a:latin typeface="微软雅黑" panose="020B0503020204020204" pitchFamily="34" charset="-122"/>
                <a:ea typeface="微软雅黑" panose="020B0503020204020204" pitchFamily="34" charset="-122"/>
              </a:rPr>
              <a:t>的互联网流量来自</a:t>
            </a:r>
            <a:r>
              <a:rPr lang="en-US" altLang="zh-CN" sz="2800" b="1" i="0" dirty="0" err="1">
                <a:effectLst/>
                <a:latin typeface="微软雅黑" panose="020B0503020204020204" pitchFamily="34" charset="-122"/>
                <a:ea typeface="微软雅黑" panose="020B0503020204020204" pitchFamily="34" charset="-122"/>
              </a:rPr>
              <a:t>WiFi</a:t>
            </a:r>
            <a:r>
              <a:rPr lang="zh-CN" altLang="en-US" sz="2800" b="1" i="0" dirty="0">
                <a:effectLst/>
                <a:latin typeface="微软雅黑" panose="020B0503020204020204" pitchFamily="34" charset="-122"/>
                <a:ea typeface="微软雅黑" panose="020B0503020204020204" pitchFamily="34" charset="-122"/>
              </a:rPr>
              <a:t>网络</a:t>
            </a:r>
            <a:endParaRPr lang="en-US" altLang="zh-CN" sz="2800" b="1" i="0" dirty="0">
              <a:effectLst/>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Ø"/>
            </a:pPr>
            <a:endParaRPr lang="en-US" altLang="zh-CN" sz="2800" b="1" dirty="0">
              <a:solidFill>
                <a:srgbClr val="121212"/>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F5144972-4DE3-49F3-ADFE-FB35C22C3883}"/>
              </a:ext>
            </a:extLst>
          </p:cNvPr>
          <p:cNvGrpSpPr/>
          <p:nvPr/>
        </p:nvGrpSpPr>
        <p:grpSpPr>
          <a:xfrm>
            <a:off x="2191570" y="5630094"/>
            <a:ext cx="8051104" cy="624229"/>
            <a:chOff x="635416" y="4147367"/>
            <a:chExt cx="8051104" cy="624229"/>
          </a:xfrm>
        </p:grpSpPr>
        <p:sp>
          <p:nvSpPr>
            <p:cNvPr id="37" name="矩形 36">
              <a:extLst>
                <a:ext uri="{FF2B5EF4-FFF2-40B4-BE49-F238E27FC236}">
                  <a16:creationId xmlns:a16="http://schemas.microsoft.com/office/drawing/2014/main" id="{F56B1784-B91D-44AE-B694-B952F1636326}"/>
                </a:ext>
              </a:extLst>
            </p:cNvPr>
            <p:cNvSpPr/>
            <p:nvPr/>
          </p:nvSpPr>
          <p:spPr>
            <a:xfrm>
              <a:off x="2794051" y="4153277"/>
              <a:ext cx="1579294" cy="618314"/>
            </a:xfrm>
            <a:prstGeom prst="rect">
              <a:avLst/>
            </a:prstGeom>
            <a:solidFill>
              <a:schemeClr val="bg1">
                <a:lumMod val="95000"/>
              </a:schemeClr>
            </a:solidFill>
            <a:ln w="25400">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低成本</a:t>
              </a:r>
            </a:p>
          </p:txBody>
        </p:sp>
        <p:sp>
          <p:nvSpPr>
            <p:cNvPr id="38" name="矩形 37">
              <a:extLst>
                <a:ext uri="{FF2B5EF4-FFF2-40B4-BE49-F238E27FC236}">
                  <a16:creationId xmlns:a16="http://schemas.microsoft.com/office/drawing/2014/main" id="{103F59BD-DBF6-4354-AB13-A4FB8FEDBBDE}"/>
                </a:ext>
              </a:extLst>
            </p:cNvPr>
            <p:cNvSpPr/>
            <p:nvPr/>
          </p:nvSpPr>
          <p:spPr>
            <a:xfrm>
              <a:off x="635416" y="4153277"/>
              <a:ext cx="1579294" cy="618314"/>
            </a:xfrm>
            <a:prstGeom prst="rect">
              <a:avLst/>
            </a:prstGeom>
            <a:solidFill>
              <a:schemeClr val="bg1">
                <a:lumMod val="95000"/>
              </a:schemeClr>
            </a:solidFill>
            <a:ln w="25400">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覆盖广</a:t>
              </a:r>
            </a:p>
          </p:txBody>
        </p:sp>
        <p:sp>
          <p:nvSpPr>
            <p:cNvPr id="39" name="矩形 38">
              <a:extLst>
                <a:ext uri="{FF2B5EF4-FFF2-40B4-BE49-F238E27FC236}">
                  <a16:creationId xmlns:a16="http://schemas.microsoft.com/office/drawing/2014/main" id="{EDDFBA3C-EA15-44C5-9989-D9FECE9DA0CF}"/>
                </a:ext>
              </a:extLst>
            </p:cNvPr>
            <p:cNvSpPr/>
            <p:nvPr/>
          </p:nvSpPr>
          <p:spPr>
            <a:xfrm>
              <a:off x="4952686" y="4153282"/>
              <a:ext cx="1579294" cy="618314"/>
            </a:xfrm>
            <a:prstGeom prst="rect">
              <a:avLst/>
            </a:prstGeom>
            <a:solidFill>
              <a:schemeClr val="bg1">
                <a:lumMod val="95000"/>
              </a:schemeClr>
            </a:solidFill>
            <a:ln w="25400">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高速率</a:t>
              </a:r>
            </a:p>
          </p:txBody>
        </p:sp>
        <p:sp>
          <p:nvSpPr>
            <p:cNvPr id="40" name="矩形 39">
              <a:extLst>
                <a:ext uri="{FF2B5EF4-FFF2-40B4-BE49-F238E27FC236}">
                  <a16:creationId xmlns:a16="http://schemas.microsoft.com/office/drawing/2014/main" id="{11DF481C-37C2-4004-8FD3-A6874FF7FCCF}"/>
                </a:ext>
              </a:extLst>
            </p:cNvPr>
            <p:cNvSpPr/>
            <p:nvPr/>
          </p:nvSpPr>
          <p:spPr>
            <a:xfrm>
              <a:off x="7107226" y="4147367"/>
              <a:ext cx="1579294" cy="618314"/>
            </a:xfrm>
            <a:prstGeom prst="rect">
              <a:avLst/>
            </a:prstGeom>
            <a:solidFill>
              <a:schemeClr val="bg1">
                <a:lumMod val="95000"/>
              </a:schemeClr>
            </a:solidFill>
            <a:ln w="25400">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可扩展</a:t>
              </a:r>
            </a:p>
          </p:txBody>
        </p:sp>
      </p:grpSp>
      <p:pic>
        <p:nvPicPr>
          <p:cNvPr id="2" name="图片 1">
            <a:extLst>
              <a:ext uri="{FF2B5EF4-FFF2-40B4-BE49-F238E27FC236}">
                <a16:creationId xmlns:a16="http://schemas.microsoft.com/office/drawing/2014/main" id="{1E2296DF-010F-42E7-8143-C6792C6E3550}"/>
              </a:ext>
            </a:extLst>
          </p:cNvPr>
          <p:cNvPicPr>
            <a:picLocks noChangeAspect="1"/>
          </p:cNvPicPr>
          <p:nvPr/>
        </p:nvPicPr>
        <p:blipFill>
          <a:blip r:embed="rId7"/>
          <a:stretch>
            <a:fillRect/>
          </a:stretch>
        </p:blipFill>
        <p:spPr>
          <a:xfrm>
            <a:off x="6565498" y="1611628"/>
            <a:ext cx="5177813" cy="3436185"/>
          </a:xfrm>
          <a:prstGeom prst="rect">
            <a:avLst/>
          </a:prstGeom>
        </p:spPr>
      </p:pic>
      <p:sp>
        <p:nvSpPr>
          <p:cNvPr id="33" name="文本框 32">
            <a:extLst>
              <a:ext uri="{FF2B5EF4-FFF2-40B4-BE49-F238E27FC236}">
                <a16:creationId xmlns:a16="http://schemas.microsoft.com/office/drawing/2014/main" id="{A86A3D03-C90F-44E6-98CF-A1894FA8367E}"/>
              </a:ext>
            </a:extLst>
          </p:cNvPr>
          <p:cNvSpPr txBox="1"/>
          <p:nvPr/>
        </p:nvSpPr>
        <p:spPr>
          <a:xfrm>
            <a:off x="8088134" y="5054549"/>
            <a:ext cx="2361793"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802.11 </a:t>
            </a:r>
            <a:r>
              <a:rPr lang="zh-CN" altLang="en-US" dirty="0">
                <a:latin typeface="微软雅黑" panose="020B0503020204020204" pitchFamily="34" charset="-122"/>
                <a:ea typeface="微软雅黑" panose="020B0503020204020204" pitchFamily="34" charset="-122"/>
              </a:rPr>
              <a:t>标准的演进</a:t>
            </a:r>
          </a:p>
        </p:txBody>
      </p:sp>
      <p:sp>
        <p:nvSpPr>
          <p:cNvPr id="34" name="文本框 33">
            <a:extLst>
              <a:ext uri="{FF2B5EF4-FFF2-40B4-BE49-F238E27FC236}">
                <a16:creationId xmlns:a16="http://schemas.microsoft.com/office/drawing/2014/main" id="{C375F967-19C2-43AB-BE0E-993623CA707A}"/>
              </a:ext>
            </a:extLst>
          </p:cNvPr>
          <p:cNvSpPr txBox="1"/>
          <p:nvPr/>
        </p:nvSpPr>
        <p:spPr>
          <a:xfrm>
            <a:off x="2422944" y="5061750"/>
            <a:ext cx="2926296" cy="369332"/>
          </a:xfrm>
          <a:prstGeom prst="rect">
            <a:avLst/>
          </a:prstGeom>
          <a:noFill/>
        </p:spPr>
        <p:txBody>
          <a:bodyPr wrap="square">
            <a:spAutoFit/>
          </a:bodyPr>
          <a:lstStyle/>
          <a:p>
            <a:r>
              <a:rPr lang="en-US" altLang="zh-CN" sz="1800" dirty="0" err="1">
                <a:solidFill>
                  <a:srgbClr val="121212"/>
                </a:solidFill>
                <a:latin typeface="微软雅黑" panose="020B0503020204020204" pitchFamily="34" charset="-122"/>
                <a:ea typeface="微软雅黑" panose="020B0503020204020204" pitchFamily="34" charset="-122"/>
              </a:rPr>
              <a:t>Omdia</a:t>
            </a:r>
            <a:r>
              <a:rPr lang="zh-CN" altLang="en-US" dirty="0">
                <a:solidFill>
                  <a:srgbClr val="121212"/>
                </a:solidFill>
                <a:latin typeface="微软雅黑" panose="020B0503020204020204" pitchFamily="34" charset="-122"/>
                <a:ea typeface="微软雅黑" panose="020B0503020204020204" pitchFamily="34" charset="-122"/>
              </a:rPr>
              <a:t>公司</a:t>
            </a:r>
            <a:r>
              <a:rPr lang="zh-CN" altLang="en-US" sz="1800" dirty="0">
                <a:solidFill>
                  <a:srgbClr val="121212"/>
                </a:solidFill>
                <a:latin typeface="微软雅黑" panose="020B0503020204020204" pitchFamily="34" charset="-122"/>
                <a:ea typeface="微软雅黑" panose="020B0503020204020204" pitchFamily="34" charset="-122"/>
              </a:rPr>
              <a:t>流量预测分析</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背景介绍</a:t>
            </a:r>
          </a:p>
        </p:txBody>
      </p:sp>
      <p:sp>
        <p:nvSpPr>
          <p:cNvPr id="67" name="文本框 66">
            <a:extLst>
              <a:ext uri="{FF2B5EF4-FFF2-40B4-BE49-F238E27FC236}">
                <a16:creationId xmlns:a16="http://schemas.microsoft.com/office/drawing/2014/main" id="{E1AE8A52-C80C-4FBB-864D-AD59BB92C49B}"/>
              </a:ext>
            </a:extLst>
          </p:cNvPr>
          <p:cNvSpPr txBox="1"/>
          <p:nvPr/>
        </p:nvSpPr>
        <p:spPr>
          <a:xfrm>
            <a:off x="5416233" y="878678"/>
            <a:ext cx="6435382" cy="6108852"/>
          </a:xfrm>
          <a:prstGeom prst="rect">
            <a:avLst/>
          </a:prstGeom>
          <a:noFill/>
        </p:spPr>
        <p:txBody>
          <a:bodyPr wrap="square">
            <a:spAutoFit/>
          </a:bodyPr>
          <a:lstStyle/>
          <a:p>
            <a:pPr marL="342900" indent="-342900">
              <a:lnSpc>
                <a:spcPct val="180000"/>
              </a:lnSpc>
              <a:buFont typeface="Wingdings" panose="05000000000000000000" pitchFamily="2" charset="2"/>
              <a:buChar char="Ø"/>
            </a:pPr>
            <a:r>
              <a:rPr lang="en-US" altLang="zh-CN" sz="2000" dirty="0" err="1">
                <a:solidFill>
                  <a:srgbClr val="000000"/>
                </a:solidFill>
                <a:latin typeface="微软雅黑" panose="020B0503020204020204" pitchFamily="34" charset="-122"/>
                <a:ea typeface="微软雅黑" panose="020B0503020204020204" pitchFamily="34" charset="-122"/>
              </a:rPr>
              <a:t>WiFi</a:t>
            </a:r>
            <a:r>
              <a:rPr lang="zh-CN" altLang="en-US" sz="2000" dirty="0">
                <a:solidFill>
                  <a:srgbClr val="000000"/>
                </a:solidFill>
                <a:latin typeface="微软雅黑" panose="020B0503020204020204" pitchFamily="34" charset="-122"/>
                <a:ea typeface="微软雅黑" panose="020B0503020204020204" pitchFamily="34" charset="-122"/>
              </a:rPr>
              <a:t>使用</a:t>
            </a:r>
            <a:r>
              <a:rPr lang="zh-CN" altLang="en-US" sz="2000" dirty="0">
                <a:solidFill>
                  <a:srgbClr val="C00000"/>
                </a:solidFill>
                <a:latin typeface="微软雅黑" panose="020B0503020204020204" pitchFamily="34" charset="-122"/>
                <a:ea typeface="微软雅黑" panose="020B0503020204020204" pitchFamily="34" charset="-122"/>
              </a:rPr>
              <a:t>无线电波</a:t>
            </a:r>
            <a:r>
              <a:rPr lang="zh-CN" altLang="en-US" sz="2000" dirty="0">
                <a:solidFill>
                  <a:srgbClr val="000000"/>
                </a:solidFill>
                <a:latin typeface="微软雅黑" panose="020B0503020204020204" pitchFamily="34" charset="-122"/>
                <a:ea typeface="微软雅黑" panose="020B0503020204020204" pitchFamily="34" charset="-122"/>
              </a:rPr>
              <a:t>作为传输媒介，这些波段通常在</a:t>
            </a:r>
            <a:r>
              <a:rPr lang="en-US" altLang="zh-CN" sz="2000" dirty="0">
                <a:solidFill>
                  <a:srgbClr val="000000"/>
                </a:solidFill>
                <a:latin typeface="微软雅黑" panose="020B0503020204020204" pitchFamily="34" charset="-122"/>
                <a:ea typeface="微软雅黑" panose="020B0503020204020204" pitchFamily="34" charset="-122"/>
              </a:rPr>
              <a:t>2.4GHz</a:t>
            </a:r>
            <a:r>
              <a:rPr lang="zh-CN" altLang="en-US" sz="2000" dirty="0">
                <a:solidFill>
                  <a:srgbClr val="000000"/>
                </a:solidFill>
                <a:latin typeface="微软雅黑" panose="020B0503020204020204" pitchFamily="34" charset="-122"/>
                <a:ea typeface="微软雅黑" panose="020B0503020204020204" pitchFamily="34" charset="-122"/>
              </a:rPr>
              <a:t>和</a:t>
            </a:r>
            <a:r>
              <a:rPr lang="en-US" altLang="zh-CN" sz="2000" dirty="0">
                <a:solidFill>
                  <a:srgbClr val="000000"/>
                </a:solidFill>
                <a:latin typeface="微软雅黑" panose="020B0503020204020204" pitchFamily="34" charset="-122"/>
                <a:ea typeface="微软雅黑" panose="020B0503020204020204" pitchFamily="34" charset="-122"/>
              </a:rPr>
              <a:t>5GHz</a:t>
            </a:r>
            <a:r>
              <a:rPr lang="zh-CN" altLang="en-US" sz="2000" dirty="0">
                <a:solidFill>
                  <a:srgbClr val="000000"/>
                </a:solidFill>
                <a:latin typeface="微软雅黑" panose="020B0503020204020204" pitchFamily="34" charset="-122"/>
                <a:ea typeface="微软雅黑" panose="020B0503020204020204" pitchFamily="34" charset="-122"/>
              </a:rPr>
              <a:t>频段。</a:t>
            </a:r>
          </a:p>
          <a:p>
            <a:pPr marL="342900" indent="-342900">
              <a:lnSpc>
                <a:spcPct val="180000"/>
              </a:lnSpc>
              <a:buFont typeface="Wingdings" panose="05000000000000000000" pitchFamily="2" charset="2"/>
              <a:buChar char="Ø"/>
            </a:pPr>
            <a:r>
              <a:rPr lang="en-US" altLang="zh-CN" sz="2000" dirty="0" err="1">
                <a:solidFill>
                  <a:srgbClr val="000000"/>
                </a:solidFill>
                <a:latin typeface="微软雅黑" panose="020B0503020204020204" pitchFamily="34" charset="-122"/>
                <a:ea typeface="微软雅黑" panose="020B0503020204020204" pitchFamily="34" charset="-122"/>
              </a:rPr>
              <a:t>WiFi</a:t>
            </a:r>
            <a:r>
              <a:rPr lang="zh-CN" altLang="en-US" sz="2000" dirty="0">
                <a:solidFill>
                  <a:srgbClr val="000000"/>
                </a:solidFill>
                <a:latin typeface="微软雅黑" panose="020B0503020204020204" pitchFamily="34" charset="-122"/>
                <a:ea typeface="微软雅黑" panose="020B0503020204020204" pitchFamily="34" charset="-122"/>
              </a:rPr>
              <a:t>在工作时使用了</a:t>
            </a:r>
            <a:r>
              <a:rPr lang="zh-CN" altLang="en-US" sz="2000" dirty="0">
                <a:solidFill>
                  <a:srgbClr val="C00000"/>
                </a:solidFill>
                <a:latin typeface="微软雅黑" panose="020B0503020204020204" pitchFamily="34" charset="-122"/>
                <a:ea typeface="微软雅黑" panose="020B0503020204020204" pitchFamily="34" charset="-122"/>
              </a:rPr>
              <a:t>频率分集</a:t>
            </a:r>
            <a:r>
              <a:rPr lang="zh-CN" altLang="en-US" sz="2000" dirty="0">
                <a:solidFill>
                  <a:srgbClr val="000000"/>
                </a:solidFill>
                <a:latin typeface="微软雅黑" panose="020B0503020204020204" pitchFamily="34" charset="-122"/>
                <a:ea typeface="微软雅黑" panose="020B0503020204020204" pitchFamily="34" charset="-122"/>
              </a:rPr>
              <a:t>技术，将可用频谱划分为多个子信道，以提供更多的可用频谱和减少干扰。</a:t>
            </a:r>
          </a:p>
          <a:p>
            <a:pPr marL="342900" indent="-342900">
              <a:lnSpc>
                <a:spcPct val="180000"/>
              </a:lnSpc>
              <a:buFont typeface="Wingdings" panose="05000000000000000000" pitchFamily="2" charset="2"/>
              <a:buChar char="Ø"/>
            </a:pPr>
            <a:r>
              <a:rPr lang="en-US" altLang="zh-CN" sz="2000" dirty="0" err="1">
                <a:solidFill>
                  <a:srgbClr val="000000"/>
                </a:solidFill>
                <a:latin typeface="微软雅黑" panose="020B0503020204020204" pitchFamily="34" charset="-122"/>
                <a:ea typeface="微软雅黑" panose="020B0503020204020204" pitchFamily="34" charset="-122"/>
              </a:rPr>
              <a:t>WiFi</a:t>
            </a:r>
            <a:r>
              <a:rPr lang="zh-CN" altLang="en-US" sz="2000" dirty="0">
                <a:solidFill>
                  <a:srgbClr val="000000"/>
                </a:solidFill>
                <a:latin typeface="微软雅黑" panose="020B0503020204020204" pitchFamily="34" charset="-122"/>
                <a:ea typeface="微软雅黑" panose="020B0503020204020204" pitchFamily="34" charset="-122"/>
              </a:rPr>
              <a:t>使用载波监听多点接入 </a:t>
            </a:r>
            <a:r>
              <a:rPr lang="en-US" altLang="zh-CN" sz="2000" dirty="0">
                <a:solidFill>
                  <a:srgbClr val="000000"/>
                </a:solidFill>
                <a:latin typeface="微软雅黑" panose="020B0503020204020204" pitchFamily="34" charset="-122"/>
                <a:ea typeface="微软雅黑" panose="020B0503020204020204" pitchFamily="34" charset="-122"/>
              </a:rPr>
              <a:t>/ </a:t>
            </a:r>
            <a:r>
              <a:rPr lang="zh-CN" altLang="en-US" sz="2000" dirty="0">
                <a:solidFill>
                  <a:srgbClr val="000000"/>
                </a:solidFill>
                <a:latin typeface="微软雅黑" panose="020B0503020204020204" pitchFamily="34" charset="-122"/>
                <a:ea typeface="微软雅黑" panose="020B0503020204020204" pitchFamily="34" charset="-122"/>
              </a:rPr>
              <a:t>碰撞避免（</a:t>
            </a:r>
            <a:r>
              <a:rPr lang="en-US" altLang="zh-CN" sz="2000" dirty="0">
                <a:solidFill>
                  <a:srgbClr val="C00000"/>
                </a:solidFill>
                <a:latin typeface="微软雅黑" panose="020B0503020204020204" pitchFamily="34" charset="-122"/>
                <a:ea typeface="微软雅黑" panose="020B0503020204020204" pitchFamily="34" charset="-122"/>
              </a:rPr>
              <a:t>CSMA/CA</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的协议来管理多个设备之间的数据传输，以避免碰撞和冲突。</a:t>
            </a:r>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indent="-342900">
              <a:lnSpc>
                <a:spcPct val="180000"/>
              </a:lnSpc>
              <a:buFont typeface="Wingdings" panose="05000000000000000000" pitchFamily="2" charset="2"/>
              <a:buChar char="Ø"/>
            </a:pPr>
            <a:r>
              <a:rPr lang="zh-CN" altLang="zh-CN" sz="2000" dirty="0">
                <a:solidFill>
                  <a:srgbClr val="000000"/>
                </a:solidFill>
                <a:latin typeface="微软雅黑" panose="020B0503020204020204" pitchFamily="34" charset="-122"/>
                <a:ea typeface="微软雅黑" panose="020B0503020204020204" pitchFamily="34" charset="-122"/>
              </a:rPr>
              <a:t>随着</a:t>
            </a:r>
            <a:r>
              <a:rPr lang="en-US" altLang="zh-CN" sz="2000" dirty="0" err="1">
                <a:solidFill>
                  <a:srgbClr val="000000"/>
                </a:solidFill>
                <a:latin typeface="微软雅黑" panose="020B0503020204020204" pitchFamily="34" charset="-122"/>
                <a:ea typeface="微软雅黑" panose="020B0503020204020204" pitchFamily="34" charset="-122"/>
              </a:rPr>
              <a:t>WiFi</a:t>
            </a:r>
            <a:r>
              <a:rPr lang="zh-CN" altLang="zh-CN" sz="2000" dirty="0">
                <a:solidFill>
                  <a:srgbClr val="000000"/>
                </a:solidFill>
                <a:latin typeface="微软雅黑" panose="020B0503020204020204" pitchFamily="34" charset="-122"/>
                <a:ea typeface="微软雅黑" panose="020B0503020204020204" pitchFamily="34" charset="-122"/>
              </a:rPr>
              <a:t>网络中的设备数量日益增长，越来越多用户设备</a:t>
            </a:r>
            <a:r>
              <a:rPr lang="zh-CN" altLang="en-US" sz="2000" dirty="0">
                <a:solidFill>
                  <a:srgbClr val="000000"/>
                </a:solidFill>
                <a:latin typeface="微软雅黑" panose="020B0503020204020204" pitchFamily="34" charset="-122"/>
                <a:ea typeface="微软雅黑" panose="020B0503020204020204" pitchFamily="34" charset="-122"/>
              </a:rPr>
              <a:t>通过</a:t>
            </a:r>
            <a:r>
              <a:rPr lang="en-US" altLang="zh-CN" sz="2000" dirty="0" err="1">
                <a:solidFill>
                  <a:srgbClr val="000000"/>
                </a:solidFill>
                <a:latin typeface="微软雅黑" panose="020B0503020204020204" pitchFamily="34" charset="-122"/>
                <a:ea typeface="微软雅黑" panose="020B0503020204020204" pitchFamily="34" charset="-122"/>
              </a:rPr>
              <a:t>WiFi</a:t>
            </a:r>
            <a:r>
              <a:rPr lang="zh-CN" altLang="en-US" sz="2000" dirty="0">
                <a:solidFill>
                  <a:srgbClr val="000000"/>
                </a:solidFill>
                <a:latin typeface="微软雅黑" panose="020B0503020204020204" pitchFamily="34" charset="-122"/>
                <a:ea typeface="微软雅黑" panose="020B0503020204020204" pitchFamily="34" charset="-122"/>
              </a:rPr>
              <a:t>网络</a:t>
            </a:r>
            <a:r>
              <a:rPr lang="zh-CN" altLang="zh-CN" sz="2000" dirty="0">
                <a:solidFill>
                  <a:srgbClr val="000000"/>
                </a:solidFill>
                <a:latin typeface="微软雅黑" panose="020B0503020204020204" pitchFamily="34" charset="-122"/>
                <a:ea typeface="微软雅黑" panose="020B0503020204020204" pitchFamily="34" charset="-122"/>
              </a:rPr>
              <a:t>参与模型训练，以提升模型性能和泛化能力。</a:t>
            </a:r>
            <a:endParaRPr lang="zh-CN" altLang="en-US" sz="2000" dirty="0">
              <a:solidFill>
                <a:srgbClr val="000000"/>
              </a:solidFill>
              <a:latin typeface="微软雅黑" panose="020B0503020204020204" pitchFamily="34" charset="-122"/>
              <a:ea typeface="微软雅黑" panose="020B0503020204020204" pitchFamily="34" charset="-122"/>
            </a:endParaRPr>
          </a:p>
          <a:p>
            <a:pPr marL="342900" indent="-342900">
              <a:lnSpc>
                <a:spcPct val="180000"/>
              </a:lnSpc>
              <a:buFont typeface="Wingdings" panose="05000000000000000000" pitchFamily="2" charset="2"/>
              <a:buChar char="Ø"/>
            </a:pP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EDC225FF-0FDD-4B36-9E3E-79508EFF34CC}"/>
              </a:ext>
            </a:extLst>
          </p:cNvPr>
          <p:cNvGrpSpPr/>
          <p:nvPr/>
        </p:nvGrpSpPr>
        <p:grpSpPr>
          <a:xfrm>
            <a:off x="836560" y="1881860"/>
            <a:ext cx="4453379" cy="3587333"/>
            <a:chOff x="861808" y="1445928"/>
            <a:chExt cx="4453379" cy="3587333"/>
          </a:xfrm>
        </p:grpSpPr>
        <p:sp>
          <p:nvSpPr>
            <p:cNvPr id="69" name="文本框 68">
              <a:extLst>
                <a:ext uri="{FF2B5EF4-FFF2-40B4-BE49-F238E27FC236}">
                  <a16:creationId xmlns:a16="http://schemas.microsoft.com/office/drawing/2014/main" id="{0CBDA25B-420A-4890-A3C2-902A07BC83ED}"/>
                </a:ext>
              </a:extLst>
            </p:cNvPr>
            <p:cNvSpPr txBox="1"/>
            <p:nvPr/>
          </p:nvSpPr>
          <p:spPr>
            <a:xfrm>
              <a:off x="3172357" y="1445928"/>
              <a:ext cx="714205" cy="369332"/>
            </a:xfrm>
            <a:prstGeom prst="rect">
              <a:avLst/>
            </a:prstGeom>
            <a:noFill/>
          </p:spPr>
          <p:txBody>
            <a:bodyPr wrap="square">
              <a:spAutoFit/>
            </a:bodyPr>
            <a:lstStyle/>
            <a:p>
              <a:r>
                <a:rPr lang="en-US" altLang="zh-CN" dirty="0">
                  <a:solidFill>
                    <a:srgbClr val="C00000"/>
                  </a:solidFill>
                  <a:latin typeface="微软雅黑" panose="020B0503020204020204" pitchFamily="34" charset="-122"/>
                  <a:ea typeface="微软雅黑" panose="020B0503020204020204" pitchFamily="34" charset="-122"/>
                </a:rPr>
                <a:t>STA</a:t>
              </a:r>
              <a:endParaRPr lang="zh-CN" altLang="en-US" dirty="0">
                <a:solidFill>
                  <a:srgbClr val="C00000"/>
                </a:solidFill>
                <a:latin typeface="微软雅黑" panose="020B0503020204020204" pitchFamily="34" charset="-122"/>
                <a:ea typeface="微软雅黑" panose="020B0503020204020204" pitchFamily="34" charset="-122"/>
              </a:endParaRPr>
            </a:p>
          </p:txBody>
        </p:sp>
        <p:grpSp>
          <p:nvGrpSpPr>
            <p:cNvPr id="70" name="组合 69">
              <a:extLst>
                <a:ext uri="{FF2B5EF4-FFF2-40B4-BE49-F238E27FC236}">
                  <a16:creationId xmlns:a16="http://schemas.microsoft.com/office/drawing/2014/main" id="{C7E5F9DE-CD1C-4A2B-A191-A7DF7D7D4D37}"/>
                </a:ext>
              </a:extLst>
            </p:cNvPr>
            <p:cNvGrpSpPr/>
            <p:nvPr/>
          </p:nvGrpSpPr>
          <p:grpSpPr>
            <a:xfrm>
              <a:off x="861808" y="1664311"/>
              <a:ext cx="4453379" cy="3368950"/>
              <a:chOff x="861808" y="1664311"/>
              <a:chExt cx="4453379" cy="3368950"/>
            </a:xfrm>
          </p:grpSpPr>
          <p:pic>
            <p:nvPicPr>
              <p:cNvPr id="71" name="图形 70">
                <a:extLst>
                  <a:ext uri="{FF2B5EF4-FFF2-40B4-BE49-F238E27FC236}">
                    <a16:creationId xmlns:a16="http://schemas.microsoft.com/office/drawing/2014/main" id="{845C1F8D-4AC7-4CBE-9FB5-31671E02FF9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890901" y="3308831"/>
                <a:ext cx="669094" cy="669094"/>
              </a:xfrm>
              <a:prstGeom prst="rect">
                <a:avLst/>
              </a:prstGeom>
            </p:spPr>
          </p:pic>
          <p:pic>
            <p:nvPicPr>
              <p:cNvPr id="72" name="图形 71">
                <a:extLst>
                  <a:ext uri="{FF2B5EF4-FFF2-40B4-BE49-F238E27FC236}">
                    <a16:creationId xmlns:a16="http://schemas.microsoft.com/office/drawing/2014/main" id="{9BDF2612-5B75-4F2B-B690-48735830FC6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52683" y="3533111"/>
                <a:ext cx="669094" cy="669094"/>
              </a:xfrm>
              <a:prstGeom prst="rect">
                <a:avLst/>
              </a:prstGeom>
            </p:spPr>
          </p:pic>
          <p:pic>
            <p:nvPicPr>
              <p:cNvPr id="73" name="图形 72">
                <a:extLst>
                  <a:ext uri="{FF2B5EF4-FFF2-40B4-BE49-F238E27FC236}">
                    <a16:creationId xmlns:a16="http://schemas.microsoft.com/office/drawing/2014/main" id="{636E8B20-F198-4EB7-B59C-3E45C292FCA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2252364" y="2009133"/>
                <a:ext cx="669094" cy="669094"/>
              </a:xfrm>
              <a:prstGeom prst="rect">
                <a:avLst/>
              </a:prstGeom>
            </p:spPr>
          </p:pic>
          <p:pic>
            <p:nvPicPr>
              <p:cNvPr id="74" name="图形 73">
                <a:extLst>
                  <a:ext uri="{FF2B5EF4-FFF2-40B4-BE49-F238E27FC236}">
                    <a16:creationId xmlns:a16="http://schemas.microsoft.com/office/drawing/2014/main" id="{B167C5D5-3978-4930-8BEC-47BFACD0541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394234" y="2118291"/>
                <a:ext cx="342863" cy="342863"/>
              </a:xfrm>
              <a:prstGeom prst="rect">
                <a:avLst/>
              </a:prstGeom>
            </p:spPr>
          </p:pic>
          <p:pic>
            <p:nvPicPr>
              <p:cNvPr id="75" name="图形 74">
                <a:extLst>
                  <a:ext uri="{FF2B5EF4-FFF2-40B4-BE49-F238E27FC236}">
                    <a16:creationId xmlns:a16="http://schemas.microsoft.com/office/drawing/2014/main" id="{F079F42C-8A09-4160-8663-0E29643206C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3265293" y="1796416"/>
                <a:ext cx="342863" cy="342863"/>
              </a:xfrm>
              <a:prstGeom prst="rect">
                <a:avLst/>
              </a:prstGeom>
            </p:spPr>
          </p:pic>
          <p:pic>
            <p:nvPicPr>
              <p:cNvPr id="76" name="图形 75">
                <a:extLst>
                  <a:ext uri="{FF2B5EF4-FFF2-40B4-BE49-F238E27FC236}">
                    <a16:creationId xmlns:a16="http://schemas.microsoft.com/office/drawing/2014/main" id="{7FE2DBD4-EF7F-4076-BD50-089E7D2A6BD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989114" y="4690398"/>
                <a:ext cx="342863" cy="342863"/>
              </a:xfrm>
              <a:prstGeom prst="rect">
                <a:avLst/>
              </a:prstGeom>
            </p:spPr>
          </p:pic>
          <p:pic>
            <p:nvPicPr>
              <p:cNvPr id="77" name="图形 76">
                <a:extLst>
                  <a:ext uri="{FF2B5EF4-FFF2-40B4-BE49-F238E27FC236}">
                    <a16:creationId xmlns:a16="http://schemas.microsoft.com/office/drawing/2014/main" id="{9BF7E433-6A3B-4DE3-831B-C0062B491C4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909501" y="3435506"/>
                <a:ext cx="342863" cy="342863"/>
              </a:xfrm>
              <a:prstGeom prst="rect">
                <a:avLst/>
              </a:prstGeom>
            </p:spPr>
          </p:pic>
          <p:pic>
            <p:nvPicPr>
              <p:cNvPr id="78" name="图形 77">
                <a:extLst>
                  <a:ext uri="{FF2B5EF4-FFF2-40B4-BE49-F238E27FC236}">
                    <a16:creationId xmlns:a16="http://schemas.microsoft.com/office/drawing/2014/main" id="{0A40F8CE-99E4-410F-BB14-E10278D4B33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3148929" y="3101675"/>
                <a:ext cx="342863" cy="342863"/>
              </a:xfrm>
              <a:prstGeom prst="rect">
                <a:avLst/>
              </a:prstGeom>
            </p:spPr>
          </p:pic>
          <p:pic>
            <p:nvPicPr>
              <p:cNvPr id="79" name="图形 78">
                <a:extLst>
                  <a:ext uri="{FF2B5EF4-FFF2-40B4-BE49-F238E27FC236}">
                    <a16:creationId xmlns:a16="http://schemas.microsoft.com/office/drawing/2014/main" id="{4A7075B3-16A2-4729-A64D-C4FC871B065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4972324" y="3830751"/>
                <a:ext cx="342863" cy="342863"/>
              </a:xfrm>
              <a:prstGeom prst="rect">
                <a:avLst/>
              </a:prstGeom>
            </p:spPr>
          </p:pic>
          <p:pic>
            <p:nvPicPr>
              <p:cNvPr id="80" name="图形 79">
                <a:extLst>
                  <a:ext uri="{FF2B5EF4-FFF2-40B4-BE49-F238E27FC236}">
                    <a16:creationId xmlns:a16="http://schemas.microsoft.com/office/drawing/2014/main" id="{DBBBC478-47FD-4AA3-9BB8-3B9B9556531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3633198" y="4358556"/>
                <a:ext cx="342863" cy="342863"/>
              </a:xfrm>
              <a:prstGeom prst="rect">
                <a:avLst/>
              </a:prstGeom>
            </p:spPr>
          </p:pic>
          <p:sp>
            <p:nvSpPr>
              <p:cNvPr id="81" name="任意多边形: 形状 80">
                <a:extLst>
                  <a:ext uri="{FF2B5EF4-FFF2-40B4-BE49-F238E27FC236}">
                    <a16:creationId xmlns:a16="http://schemas.microsoft.com/office/drawing/2014/main" id="{E508FC49-6086-46B3-AE7C-2044EDFEFC61}"/>
                  </a:ext>
                </a:extLst>
              </p:cNvPr>
              <p:cNvSpPr/>
              <p:nvPr/>
            </p:nvSpPr>
            <p:spPr>
              <a:xfrm rot="14187091">
                <a:off x="1670561" y="3435569"/>
                <a:ext cx="133072" cy="498986"/>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ln/>
            </p:spPr>
            <p:style>
              <a:lnRef idx="3">
                <a:schemeClr val="lt1"/>
              </a:lnRef>
              <a:fillRef idx="1">
                <a:schemeClr val="accent5"/>
              </a:fillRef>
              <a:effectRef idx="1">
                <a:schemeClr val="accent5"/>
              </a:effectRef>
              <a:fontRef idx="minor">
                <a:schemeClr val="lt1"/>
              </a:fontRef>
            </p:style>
            <p:txBody>
              <a:bodyPr rtlCol="0" anchor="ctr"/>
              <a:lstStyle/>
              <a:p>
                <a:endParaRPr lang="zh-CN" altLang="en-US"/>
              </a:p>
            </p:txBody>
          </p:sp>
          <p:sp>
            <p:nvSpPr>
              <p:cNvPr id="82" name="任意多边形: 形状 81">
                <a:extLst>
                  <a:ext uri="{FF2B5EF4-FFF2-40B4-BE49-F238E27FC236}">
                    <a16:creationId xmlns:a16="http://schemas.microsoft.com/office/drawing/2014/main" id="{A692329E-53AC-45F1-A7A1-6059ECD4B1D6}"/>
                  </a:ext>
                </a:extLst>
              </p:cNvPr>
              <p:cNvSpPr/>
              <p:nvPr/>
            </p:nvSpPr>
            <p:spPr>
              <a:xfrm rot="628577">
                <a:off x="1186746" y="4097901"/>
                <a:ext cx="133072" cy="498986"/>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ln/>
            </p:spPr>
            <p:style>
              <a:lnRef idx="3">
                <a:schemeClr val="lt1"/>
              </a:lnRef>
              <a:fillRef idx="1">
                <a:schemeClr val="accent5"/>
              </a:fillRef>
              <a:effectRef idx="1">
                <a:schemeClr val="accent5"/>
              </a:effectRef>
              <a:fontRef idx="minor">
                <a:schemeClr val="lt1"/>
              </a:fontRef>
            </p:style>
            <p:txBody>
              <a:bodyPr rtlCol="0" anchor="ctr"/>
              <a:lstStyle/>
              <a:p>
                <a:endParaRPr lang="zh-CN" altLang="en-US"/>
              </a:p>
            </p:txBody>
          </p:sp>
          <p:sp>
            <p:nvSpPr>
              <p:cNvPr id="83" name="任意多边形: 形状 82">
                <a:extLst>
                  <a:ext uri="{FF2B5EF4-FFF2-40B4-BE49-F238E27FC236}">
                    <a16:creationId xmlns:a16="http://schemas.microsoft.com/office/drawing/2014/main" id="{7B53F30D-BED3-4431-87F9-84A3487F40F7}"/>
                  </a:ext>
                </a:extLst>
              </p:cNvPr>
              <p:cNvSpPr/>
              <p:nvPr/>
            </p:nvSpPr>
            <p:spPr>
              <a:xfrm rot="6035900">
                <a:off x="1961530" y="1934637"/>
                <a:ext cx="133072" cy="593123"/>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ln/>
            </p:spPr>
            <p:style>
              <a:lnRef idx="3">
                <a:schemeClr val="lt1"/>
              </a:lnRef>
              <a:fillRef idx="1">
                <a:schemeClr val="accent5"/>
              </a:fillRef>
              <a:effectRef idx="1">
                <a:schemeClr val="accent5"/>
              </a:effectRef>
              <a:fontRef idx="minor">
                <a:schemeClr val="lt1"/>
              </a:fontRef>
            </p:style>
            <p:txBody>
              <a:bodyPr rtlCol="0" anchor="ctr"/>
              <a:lstStyle/>
              <a:p>
                <a:endParaRPr lang="zh-CN" altLang="en-US"/>
              </a:p>
            </p:txBody>
          </p:sp>
          <p:sp>
            <p:nvSpPr>
              <p:cNvPr id="84" name="任意多边形: 形状 83">
                <a:extLst>
                  <a:ext uri="{FF2B5EF4-FFF2-40B4-BE49-F238E27FC236}">
                    <a16:creationId xmlns:a16="http://schemas.microsoft.com/office/drawing/2014/main" id="{5CFD7954-FA53-43BD-932B-E061A5D5CD91}"/>
                  </a:ext>
                </a:extLst>
              </p:cNvPr>
              <p:cNvSpPr/>
              <p:nvPr/>
            </p:nvSpPr>
            <p:spPr>
              <a:xfrm rot="14187091">
                <a:off x="2978179" y="1868852"/>
                <a:ext cx="133072" cy="498986"/>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ln/>
            </p:spPr>
            <p:style>
              <a:lnRef idx="3">
                <a:schemeClr val="lt1"/>
              </a:lnRef>
              <a:fillRef idx="1">
                <a:schemeClr val="accent5"/>
              </a:fillRef>
              <a:effectRef idx="1">
                <a:schemeClr val="accent5"/>
              </a:effectRef>
              <a:fontRef idx="minor">
                <a:schemeClr val="lt1"/>
              </a:fontRef>
            </p:style>
            <p:txBody>
              <a:bodyPr rtlCol="0" anchor="ctr"/>
              <a:lstStyle/>
              <a:p>
                <a:endParaRPr lang="zh-CN" altLang="en-US"/>
              </a:p>
            </p:txBody>
          </p:sp>
          <p:sp>
            <p:nvSpPr>
              <p:cNvPr id="85" name="任意多边形: 形状 84">
                <a:extLst>
                  <a:ext uri="{FF2B5EF4-FFF2-40B4-BE49-F238E27FC236}">
                    <a16:creationId xmlns:a16="http://schemas.microsoft.com/office/drawing/2014/main" id="{12ED49B1-5C6B-4565-81D9-9E3CCB337505}"/>
                  </a:ext>
                </a:extLst>
              </p:cNvPr>
              <p:cNvSpPr/>
              <p:nvPr/>
            </p:nvSpPr>
            <p:spPr>
              <a:xfrm rot="6892796">
                <a:off x="3648647" y="3082351"/>
                <a:ext cx="133072" cy="498986"/>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ln/>
            </p:spPr>
            <p:style>
              <a:lnRef idx="3">
                <a:schemeClr val="lt1"/>
              </a:lnRef>
              <a:fillRef idx="1">
                <a:schemeClr val="accent5"/>
              </a:fillRef>
              <a:effectRef idx="1">
                <a:schemeClr val="accent5"/>
              </a:effectRef>
              <a:fontRef idx="minor">
                <a:schemeClr val="lt1"/>
              </a:fontRef>
            </p:style>
            <p:txBody>
              <a:bodyPr rtlCol="0" anchor="ctr"/>
              <a:lstStyle/>
              <a:p>
                <a:endParaRPr lang="zh-CN" altLang="en-US"/>
              </a:p>
            </p:txBody>
          </p:sp>
          <p:sp>
            <p:nvSpPr>
              <p:cNvPr id="86" name="任意多边形: 形状 85">
                <a:extLst>
                  <a:ext uri="{FF2B5EF4-FFF2-40B4-BE49-F238E27FC236}">
                    <a16:creationId xmlns:a16="http://schemas.microsoft.com/office/drawing/2014/main" id="{B6044A00-2092-4F3B-9960-0F85ED23BEB7}"/>
                  </a:ext>
                </a:extLst>
              </p:cNvPr>
              <p:cNvSpPr/>
              <p:nvPr/>
            </p:nvSpPr>
            <p:spPr>
              <a:xfrm rot="2029839">
                <a:off x="3964738" y="3860817"/>
                <a:ext cx="133072" cy="498986"/>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ln/>
            </p:spPr>
            <p:style>
              <a:lnRef idx="3">
                <a:schemeClr val="lt1"/>
              </a:lnRef>
              <a:fillRef idx="1">
                <a:schemeClr val="accent5"/>
              </a:fillRef>
              <a:effectRef idx="1">
                <a:schemeClr val="accent5"/>
              </a:effectRef>
              <a:fontRef idx="minor">
                <a:schemeClr val="lt1"/>
              </a:fontRef>
            </p:style>
            <p:txBody>
              <a:bodyPr rtlCol="0" anchor="ctr"/>
              <a:lstStyle/>
              <a:p>
                <a:endParaRPr lang="zh-CN" altLang="en-US"/>
              </a:p>
            </p:txBody>
          </p:sp>
          <p:sp>
            <p:nvSpPr>
              <p:cNvPr id="87" name="任意多边形: 形状 86">
                <a:extLst>
                  <a:ext uri="{FF2B5EF4-FFF2-40B4-BE49-F238E27FC236}">
                    <a16:creationId xmlns:a16="http://schemas.microsoft.com/office/drawing/2014/main" id="{2F1A15B9-E9CD-48B7-A06B-477D37775C44}"/>
                  </a:ext>
                </a:extLst>
              </p:cNvPr>
              <p:cNvSpPr/>
              <p:nvPr/>
            </p:nvSpPr>
            <p:spPr>
              <a:xfrm rot="18115845">
                <a:off x="4658855" y="3507976"/>
                <a:ext cx="133072" cy="498986"/>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ln/>
            </p:spPr>
            <p:style>
              <a:lnRef idx="3">
                <a:schemeClr val="lt1"/>
              </a:lnRef>
              <a:fillRef idx="1">
                <a:schemeClr val="accent5"/>
              </a:fillRef>
              <a:effectRef idx="1">
                <a:schemeClr val="accent5"/>
              </a:effectRef>
              <a:fontRef idx="minor">
                <a:schemeClr val="lt1"/>
              </a:fontRef>
            </p:style>
            <p:txBody>
              <a:bodyPr rtlCol="0" anchor="ctr"/>
              <a:lstStyle/>
              <a:p>
                <a:endParaRPr lang="zh-CN" altLang="en-US"/>
              </a:p>
            </p:txBody>
          </p:sp>
          <p:sp>
            <p:nvSpPr>
              <p:cNvPr id="88" name="任意多边形: 形状 87">
                <a:extLst>
                  <a:ext uri="{FF2B5EF4-FFF2-40B4-BE49-F238E27FC236}">
                    <a16:creationId xmlns:a16="http://schemas.microsoft.com/office/drawing/2014/main" id="{0E7CEA80-A54B-4687-A2D4-BE2F77237AE1}"/>
                  </a:ext>
                </a:extLst>
              </p:cNvPr>
              <p:cNvSpPr/>
              <p:nvPr/>
            </p:nvSpPr>
            <p:spPr>
              <a:xfrm rot="11468537">
                <a:off x="1364333" y="2473979"/>
                <a:ext cx="148595" cy="1141028"/>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89" name="任意多边形: 形状 88">
                <a:extLst>
                  <a:ext uri="{FF2B5EF4-FFF2-40B4-BE49-F238E27FC236}">
                    <a16:creationId xmlns:a16="http://schemas.microsoft.com/office/drawing/2014/main" id="{464722E9-D463-4F8B-AA12-51876F37E7C3}"/>
                  </a:ext>
                </a:extLst>
              </p:cNvPr>
              <p:cNvSpPr/>
              <p:nvPr/>
            </p:nvSpPr>
            <p:spPr>
              <a:xfrm rot="19048716">
                <a:off x="2760513" y="2481018"/>
                <a:ext cx="148595" cy="836814"/>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90" name="任意多边形: 形状 89">
                <a:extLst>
                  <a:ext uri="{FF2B5EF4-FFF2-40B4-BE49-F238E27FC236}">
                    <a16:creationId xmlns:a16="http://schemas.microsoft.com/office/drawing/2014/main" id="{A12DBF20-8B20-4F80-8825-00FCE2AD2633}"/>
                  </a:ext>
                </a:extLst>
              </p:cNvPr>
              <p:cNvSpPr/>
              <p:nvPr/>
            </p:nvSpPr>
            <p:spPr>
              <a:xfrm rot="1252135">
                <a:off x="2172722" y="2613735"/>
                <a:ext cx="148595" cy="797716"/>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91" name="任意多边形: 形状 90">
                <a:extLst>
                  <a:ext uri="{FF2B5EF4-FFF2-40B4-BE49-F238E27FC236}">
                    <a16:creationId xmlns:a16="http://schemas.microsoft.com/office/drawing/2014/main" id="{D404D8E6-FFB8-4D9F-A703-931B1F599F6E}"/>
                  </a:ext>
                </a:extLst>
              </p:cNvPr>
              <p:cNvSpPr/>
              <p:nvPr/>
            </p:nvSpPr>
            <p:spPr>
              <a:xfrm rot="9031282">
                <a:off x="3825031" y="2070008"/>
                <a:ext cx="148595" cy="1373064"/>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92" name="任意多边形: 形状 91">
                <a:extLst>
                  <a:ext uri="{FF2B5EF4-FFF2-40B4-BE49-F238E27FC236}">
                    <a16:creationId xmlns:a16="http://schemas.microsoft.com/office/drawing/2014/main" id="{DA602C46-6770-4B87-A6D1-A5C8ED7B54FF}"/>
                  </a:ext>
                </a:extLst>
              </p:cNvPr>
              <p:cNvSpPr/>
              <p:nvPr/>
            </p:nvSpPr>
            <p:spPr>
              <a:xfrm rot="5720724">
                <a:off x="2983970" y="2842864"/>
                <a:ext cx="148595" cy="1672975"/>
              </a:xfrm>
              <a:custGeom>
                <a:avLst/>
                <a:gdLst>
                  <a:gd name="connsiteX0" fmla="*/ 375027 w 373930"/>
                  <a:gd name="connsiteY0" fmla="*/ 499945 h 749721"/>
                  <a:gd name="connsiteX1" fmla="*/ 187650 w 373930"/>
                  <a:gd name="connsiteY1" fmla="*/ 749781 h 749721"/>
                  <a:gd name="connsiteX2" fmla="*/ 273 w 373930"/>
                  <a:gd name="connsiteY2" fmla="*/ 499945 h 749721"/>
                  <a:gd name="connsiteX3" fmla="*/ 187650 w 373930"/>
                  <a:gd name="connsiteY3" fmla="*/ 273 h 749721"/>
                  <a:gd name="connsiteX4" fmla="*/ 375027 w 373930"/>
                  <a:gd name="connsiteY4" fmla="*/ 499945 h 749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30" h="749721">
                    <a:moveTo>
                      <a:pt x="375027" y="499945"/>
                    </a:moveTo>
                    <a:cubicBezTo>
                      <a:pt x="375027" y="637917"/>
                      <a:pt x="291144" y="749781"/>
                      <a:pt x="187650" y="749781"/>
                    </a:cubicBezTo>
                    <a:cubicBezTo>
                      <a:pt x="84155" y="749781"/>
                      <a:pt x="273" y="637917"/>
                      <a:pt x="273" y="499945"/>
                    </a:cubicBezTo>
                    <a:cubicBezTo>
                      <a:pt x="273" y="361973"/>
                      <a:pt x="84155" y="273"/>
                      <a:pt x="187650" y="273"/>
                    </a:cubicBezTo>
                    <a:cubicBezTo>
                      <a:pt x="291144" y="273"/>
                      <a:pt x="375027" y="361973"/>
                      <a:pt x="375027" y="499945"/>
                    </a:cubicBezTo>
                    <a:close/>
                  </a:path>
                </a:pathLst>
              </a:cu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zh-CN" altLang="en-US"/>
              </a:p>
            </p:txBody>
          </p:sp>
          <p:sp>
            <p:nvSpPr>
              <p:cNvPr id="93" name="文本框 92">
                <a:extLst>
                  <a:ext uri="{FF2B5EF4-FFF2-40B4-BE49-F238E27FC236}">
                    <a16:creationId xmlns:a16="http://schemas.microsoft.com/office/drawing/2014/main" id="{D3DA254C-1DEC-4871-8C17-B262FA42CD74}"/>
                  </a:ext>
                </a:extLst>
              </p:cNvPr>
              <p:cNvSpPr txBox="1"/>
              <p:nvPr/>
            </p:nvSpPr>
            <p:spPr>
              <a:xfrm>
                <a:off x="2333599" y="1664311"/>
                <a:ext cx="489406" cy="369332"/>
              </a:xfrm>
              <a:prstGeom prst="rect">
                <a:avLst/>
              </a:prstGeom>
              <a:noFill/>
            </p:spPr>
            <p:txBody>
              <a:bodyPr wrap="square">
                <a:spAutoFit/>
              </a:bodyPr>
              <a:lstStyle/>
              <a:p>
                <a:r>
                  <a:rPr lang="en-US" altLang="zh-CN" b="0" i="0" dirty="0">
                    <a:solidFill>
                      <a:srgbClr val="C00000"/>
                    </a:solidFill>
                    <a:effectLst/>
                    <a:latin typeface="微软雅黑" panose="020B0503020204020204" pitchFamily="34" charset="-122"/>
                    <a:ea typeface="微软雅黑" panose="020B0503020204020204" pitchFamily="34" charset="-122"/>
                  </a:rPr>
                  <a:t>AP</a:t>
                </a:r>
                <a:endParaRPr lang="zh-CN" altLang="en-US" dirty="0"/>
              </a:p>
            </p:txBody>
          </p:sp>
          <p:sp>
            <p:nvSpPr>
              <p:cNvPr id="94" name="文本框 93">
                <a:extLst>
                  <a:ext uri="{FF2B5EF4-FFF2-40B4-BE49-F238E27FC236}">
                    <a16:creationId xmlns:a16="http://schemas.microsoft.com/office/drawing/2014/main" id="{AA45CA4F-8BD4-4EFB-8B11-CDD569DD8B8E}"/>
                  </a:ext>
                </a:extLst>
              </p:cNvPr>
              <p:cNvSpPr txBox="1"/>
              <p:nvPr/>
            </p:nvSpPr>
            <p:spPr>
              <a:xfrm>
                <a:off x="1233511" y="1737311"/>
                <a:ext cx="714205" cy="369332"/>
              </a:xfrm>
              <a:prstGeom prst="rect">
                <a:avLst/>
              </a:prstGeom>
              <a:noFill/>
            </p:spPr>
            <p:txBody>
              <a:bodyPr wrap="square">
                <a:spAutoFit/>
              </a:bodyPr>
              <a:lstStyle/>
              <a:p>
                <a:r>
                  <a:rPr lang="en-US" altLang="zh-CN" dirty="0">
                    <a:solidFill>
                      <a:srgbClr val="C00000"/>
                    </a:solidFill>
                    <a:latin typeface="微软雅黑" panose="020B0503020204020204" pitchFamily="34" charset="-122"/>
                    <a:ea typeface="微软雅黑" panose="020B0503020204020204" pitchFamily="34" charset="-122"/>
                  </a:rPr>
                  <a:t>STA</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73F589A7-CFB9-4739-8B22-778F873A23D8}"/>
                  </a:ext>
                </a:extLst>
              </p:cNvPr>
              <p:cNvSpPr txBox="1"/>
              <p:nvPr/>
            </p:nvSpPr>
            <p:spPr>
              <a:xfrm>
                <a:off x="861808" y="3305660"/>
                <a:ext cx="489406" cy="369332"/>
              </a:xfrm>
              <a:prstGeom prst="rect">
                <a:avLst/>
              </a:prstGeom>
              <a:noFill/>
            </p:spPr>
            <p:txBody>
              <a:bodyPr wrap="square">
                <a:spAutoFit/>
              </a:bodyPr>
              <a:lstStyle/>
              <a:p>
                <a:r>
                  <a:rPr lang="en-US" altLang="zh-CN" b="0" i="0" dirty="0">
                    <a:solidFill>
                      <a:srgbClr val="C00000"/>
                    </a:solidFill>
                    <a:effectLst/>
                    <a:latin typeface="微软雅黑" panose="020B0503020204020204" pitchFamily="34" charset="-122"/>
                    <a:ea typeface="微软雅黑" panose="020B0503020204020204" pitchFamily="34" charset="-122"/>
                  </a:rPr>
                  <a:t>AP</a:t>
                </a:r>
                <a:endParaRPr lang="zh-CN" altLang="en-US" dirty="0"/>
              </a:p>
            </p:txBody>
          </p:sp>
          <p:sp>
            <p:nvSpPr>
              <p:cNvPr id="96" name="文本框 95">
                <a:extLst>
                  <a:ext uri="{FF2B5EF4-FFF2-40B4-BE49-F238E27FC236}">
                    <a16:creationId xmlns:a16="http://schemas.microsoft.com/office/drawing/2014/main" id="{05084F1C-B334-458D-9F63-DFF6DCBF2B45}"/>
                  </a:ext>
                </a:extLst>
              </p:cNvPr>
              <p:cNvSpPr txBox="1"/>
              <p:nvPr/>
            </p:nvSpPr>
            <p:spPr>
              <a:xfrm>
                <a:off x="4224915" y="3135284"/>
                <a:ext cx="489406" cy="369332"/>
              </a:xfrm>
              <a:prstGeom prst="rect">
                <a:avLst/>
              </a:prstGeom>
              <a:noFill/>
            </p:spPr>
            <p:txBody>
              <a:bodyPr wrap="square">
                <a:spAutoFit/>
              </a:bodyPr>
              <a:lstStyle/>
              <a:p>
                <a:r>
                  <a:rPr lang="en-US" altLang="zh-CN" b="0" i="0" dirty="0">
                    <a:solidFill>
                      <a:srgbClr val="C00000"/>
                    </a:solidFill>
                    <a:effectLst/>
                    <a:latin typeface="微软雅黑" panose="020B0503020204020204" pitchFamily="34" charset="-122"/>
                    <a:ea typeface="微软雅黑" panose="020B0503020204020204" pitchFamily="34" charset="-122"/>
                  </a:rPr>
                  <a:t>AP</a:t>
                </a:r>
                <a:endParaRPr lang="zh-CN" altLang="en-US" dirty="0"/>
              </a:p>
            </p:txBody>
          </p:sp>
        </p:grpSp>
      </p:grpSp>
      <p:sp>
        <p:nvSpPr>
          <p:cNvPr id="100" name="文本框 13">
            <a:extLst>
              <a:ext uri="{FF2B5EF4-FFF2-40B4-BE49-F238E27FC236}">
                <a16:creationId xmlns:a16="http://schemas.microsoft.com/office/drawing/2014/main" id="{10ABCF59-D675-4F84-9600-882878EC97AA}"/>
              </a:ext>
            </a:extLst>
          </p:cNvPr>
          <p:cNvSpPr txBox="1"/>
          <p:nvPr/>
        </p:nvSpPr>
        <p:spPr>
          <a:xfrm>
            <a:off x="242244" y="1002658"/>
            <a:ext cx="2409515"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en-US" altLang="zh-CN" sz="2800" b="1" dirty="0" err="1">
                <a:solidFill>
                  <a:srgbClr val="121212"/>
                </a:solidFill>
                <a:latin typeface="微软雅黑" panose="020B0503020204020204" pitchFamily="34" charset="-122"/>
                <a:ea typeface="微软雅黑" panose="020B0503020204020204" pitchFamily="34" charset="-122"/>
              </a:rPr>
              <a:t>WiFi</a:t>
            </a:r>
            <a:r>
              <a:rPr lang="zh-CN" altLang="en-US" sz="2800" b="1" dirty="0">
                <a:solidFill>
                  <a:srgbClr val="121212"/>
                </a:solidFill>
                <a:latin typeface="微软雅黑" panose="020B0503020204020204" pitchFamily="34" charset="-122"/>
                <a:ea typeface="微软雅黑" panose="020B0503020204020204" pitchFamily="34" charset="-122"/>
              </a:rPr>
              <a:t>网络</a:t>
            </a:r>
            <a:endParaRPr lang="en-US" altLang="zh-CN" sz="2800" b="1" dirty="0">
              <a:solidFill>
                <a:srgbClr val="121212"/>
              </a:solidFill>
              <a:latin typeface="微软雅黑" panose="020B0503020204020204" pitchFamily="34" charset="-122"/>
              <a:ea typeface="微软雅黑" panose="020B0503020204020204" pitchFamily="34" charset="-122"/>
            </a:endParaRPr>
          </a:p>
        </p:txBody>
      </p:sp>
      <p:sp>
        <p:nvSpPr>
          <p:cNvPr id="102" name="文本框 101">
            <a:extLst>
              <a:ext uri="{FF2B5EF4-FFF2-40B4-BE49-F238E27FC236}">
                <a16:creationId xmlns:a16="http://schemas.microsoft.com/office/drawing/2014/main" id="{68EB0BD5-7393-4C3D-AD2E-28C977619FC1}"/>
              </a:ext>
            </a:extLst>
          </p:cNvPr>
          <p:cNvSpPr txBox="1"/>
          <p:nvPr/>
        </p:nvSpPr>
        <p:spPr>
          <a:xfrm>
            <a:off x="806339" y="5568062"/>
            <a:ext cx="6094476" cy="521233"/>
          </a:xfrm>
          <a:prstGeom prst="rect">
            <a:avLst/>
          </a:prstGeom>
          <a:noFill/>
        </p:spPr>
        <p:txBody>
          <a:bodyPr wrap="square">
            <a:spAutoFit/>
          </a:bodyPr>
          <a:lstStyle/>
          <a:p>
            <a:pPr>
              <a:lnSpc>
                <a:spcPct val="180000"/>
              </a:lnSpc>
            </a:pPr>
            <a:r>
              <a:rPr lang="en-US" altLang="zh-CN" sz="1800" dirty="0">
                <a:solidFill>
                  <a:srgbClr val="000000"/>
                </a:solidFill>
                <a:latin typeface="微软雅黑" panose="020B0503020204020204" pitchFamily="34" charset="-122"/>
                <a:ea typeface="微软雅黑" panose="020B0503020204020204" pitchFamily="34" charset="-122"/>
              </a:rPr>
              <a:t>AP (Access Point) </a:t>
            </a:r>
            <a:r>
              <a:rPr lang="en-US" altLang="zh-CN" dirty="0">
                <a:solidFill>
                  <a:srgbClr val="000000"/>
                </a:solidFill>
                <a:latin typeface="微软雅黑" panose="020B0503020204020204" pitchFamily="34" charset="-122"/>
                <a:ea typeface="微软雅黑" panose="020B0503020204020204" pitchFamily="34" charset="-122"/>
              </a:rPr>
              <a:t>      </a:t>
            </a:r>
            <a:r>
              <a:rPr lang="en-US" altLang="zh-CN" sz="1800" dirty="0">
                <a:solidFill>
                  <a:srgbClr val="000000"/>
                </a:solidFill>
                <a:latin typeface="微软雅黑" panose="020B0503020204020204" pitchFamily="34" charset="-122"/>
                <a:ea typeface="微软雅黑" panose="020B0503020204020204" pitchFamily="34" charset="-122"/>
              </a:rPr>
              <a:t>STA</a:t>
            </a:r>
            <a:r>
              <a:rPr lang="zh-CN" altLang="en-US" sz="1800" dirty="0">
                <a:solidFill>
                  <a:srgbClr val="000000"/>
                </a:solidFill>
                <a:latin typeface="微软雅黑" panose="020B0503020204020204" pitchFamily="34" charset="-122"/>
                <a:ea typeface="微软雅黑" panose="020B0503020204020204" pitchFamily="34" charset="-122"/>
              </a:rPr>
              <a:t>（</a:t>
            </a:r>
            <a:r>
              <a:rPr lang="en-US" altLang="zh-CN" sz="1800" dirty="0">
                <a:solidFill>
                  <a:srgbClr val="000000"/>
                </a:solidFill>
                <a:latin typeface="微软雅黑" panose="020B0503020204020204" pitchFamily="34" charset="-122"/>
                <a:ea typeface="微软雅黑" panose="020B0503020204020204" pitchFamily="34" charset="-122"/>
              </a:rPr>
              <a:t>Station</a:t>
            </a:r>
            <a:r>
              <a:rPr lang="zh-CN" altLang="en-US" sz="1800" dirty="0">
                <a:solidFill>
                  <a:srgbClr val="000000"/>
                </a:solidFill>
                <a:latin typeface="微软雅黑" panose="020B0503020204020204" pitchFamily="34" charset="-122"/>
                <a:ea typeface="微软雅黑" panose="020B0503020204020204" pitchFamily="34" charset="-122"/>
              </a:rPr>
              <a:t>）</a:t>
            </a:r>
            <a:endParaRPr lang="en-US" altLang="zh-CN" sz="1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70358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背景介绍</a:t>
            </a:r>
          </a:p>
        </p:txBody>
      </p:sp>
      <p:sp>
        <p:nvSpPr>
          <p:cNvPr id="37" name="文本框 13">
            <a:extLst>
              <a:ext uri="{FF2B5EF4-FFF2-40B4-BE49-F238E27FC236}">
                <a16:creationId xmlns:a16="http://schemas.microsoft.com/office/drawing/2014/main" id="{F5D900A4-A8A0-BC7F-0110-92D31D733ABF}"/>
              </a:ext>
            </a:extLst>
          </p:cNvPr>
          <p:cNvSpPr txBox="1"/>
          <p:nvPr/>
        </p:nvSpPr>
        <p:spPr>
          <a:xfrm>
            <a:off x="242245" y="1002658"/>
            <a:ext cx="6147880"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zh-CN" altLang="en-US" sz="2800" b="1" dirty="0">
                <a:solidFill>
                  <a:srgbClr val="121212"/>
                </a:solidFill>
                <a:latin typeface="微软雅黑" panose="020B0503020204020204" pitchFamily="34" charset="-122"/>
                <a:ea typeface="微软雅黑" panose="020B0503020204020204" pitchFamily="34" charset="-122"/>
              </a:rPr>
              <a:t>联邦学习背景</a:t>
            </a:r>
            <a:endParaRPr lang="en-US" altLang="zh-CN" sz="2800" b="1" dirty="0">
              <a:solidFill>
                <a:srgbClr val="121212"/>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5A6D8576-CC10-4F96-9E10-21823B986F5C}"/>
              </a:ext>
            </a:extLst>
          </p:cNvPr>
          <p:cNvPicPr>
            <a:picLocks noChangeAspect="1"/>
          </p:cNvPicPr>
          <p:nvPr/>
        </p:nvPicPr>
        <p:blipFill>
          <a:blip r:embed="rId6"/>
          <a:stretch>
            <a:fillRect/>
          </a:stretch>
        </p:blipFill>
        <p:spPr>
          <a:xfrm>
            <a:off x="531295" y="1886530"/>
            <a:ext cx="7823869" cy="3968812"/>
          </a:xfrm>
          <a:prstGeom prst="rect">
            <a:avLst/>
          </a:prstGeom>
        </p:spPr>
      </p:pic>
      <p:sp>
        <p:nvSpPr>
          <p:cNvPr id="68" name="矩形 67">
            <a:extLst>
              <a:ext uri="{FF2B5EF4-FFF2-40B4-BE49-F238E27FC236}">
                <a16:creationId xmlns:a16="http://schemas.microsoft.com/office/drawing/2014/main" id="{B902573D-455A-41E5-A2EC-CAD711408ED3}"/>
              </a:ext>
            </a:extLst>
          </p:cNvPr>
          <p:cNvSpPr/>
          <p:nvPr/>
        </p:nvSpPr>
        <p:spPr>
          <a:xfrm>
            <a:off x="6172413" y="1596160"/>
            <a:ext cx="5732534" cy="8661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118316F9-4BFB-4E95-8DAA-540B5C9D09BB}"/>
              </a:ext>
            </a:extLst>
          </p:cNvPr>
          <p:cNvSpPr txBox="1"/>
          <p:nvPr/>
        </p:nvSpPr>
        <p:spPr>
          <a:xfrm>
            <a:off x="6684893" y="3717857"/>
            <a:ext cx="5393464" cy="453457"/>
          </a:xfrm>
          <a:prstGeom prst="rect">
            <a:avLst/>
          </a:prstGeom>
          <a:noFill/>
        </p:spPr>
        <p:txBody>
          <a:bodyPr wrap="square" rtlCol="0">
            <a:spAutoFit/>
          </a:bodyPr>
          <a:lstStyle/>
          <a:p>
            <a:pPr algn="just" hangingPunct="0">
              <a:lnSpc>
                <a:spcPct val="130000"/>
              </a:lnSpc>
            </a:pPr>
            <a:r>
              <a:rPr lang="en-US" altLang="zh-CN" sz="2000" spc="100" dirty="0">
                <a:latin typeface="微软雅黑" panose="020B0503020204020204" pitchFamily="34" charset="-122"/>
                <a:ea typeface="微软雅黑" panose="020B0503020204020204" pitchFamily="34" charset="-122"/>
              </a:rPr>
              <a:t>1. </a:t>
            </a:r>
            <a:r>
              <a:rPr lang="zh-CN" altLang="en-US" sz="2000" spc="100" dirty="0">
                <a:latin typeface="微软雅黑" panose="020B0503020204020204" pitchFamily="34" charset="-122"/>
                <a:ea typeface="微软雅黑" panose="020B0503020204020204" pitchFamily="34" charset="-122"/>
              </a:rPr>
              <a:t>通信传输成本高</a:t>
            </a:r>
            <a:endParaRPr lang="en-US" altLang="zh-CN" sz="2000" spc="1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60C1F724-D4F1-4F1B-A971-E02030B12105}"/>
              </a:ext>
            </a:extLst>
          </p:cNvPr>
          <p:cNvSpPr txBox="1"/>
          <p:nvPr/>
        </p:nvSpPr>
        <p:spPr>
          <a:xfrm>
            <a:off x="6757220" y="1646706"/>
            <a:ext cx="4595508" cy="777457"/>
          </a:xfrm>
          <a:prstGeom prst="rect">
            <a:avLst/>
          </a:prstGeom>
          <a:noFill/>
        </p:spPr>
        <p:txBody>
          <a:bodyPr wrap="square">
            <a:normAutofit fontScale="92500" lnSpcReduction="20000"/>
          </a:bodyPr>
          <a:lstStyle/>
          <a:p>
            <a:pPr hangingPunct="0">
              <a:lnSpc>
                <a:spcPct val="130000"/>
              </a:lnSpc>
            </a:pPr>
            <a:r>
              <a:rPr lang="zh-CN" altLang="en-US" sz="22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每个客户将其本地数据集上传到云端进行集中训练。</a:t>
            </a:r>
          </a:p>
          <a:p>
            <a:pPr hangingPunct="0">
              <a:lnSpc>
                <a:spcPct val="130000"/>
              </a:lnSpc>
            </a:pPr>
            <a:endParaRPr lang="en-US" altLang="zh-CN" sz="1800"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71" name="文本框 70">
            <a:extLst>
              <a:ext uri="{FF2B5EF4-FFF2-40B4-BE49-F238E27FC236}">
                <a16:creationId xmlns:a16="http://schemas.microsoft.com/office/drawing/2014/main" id="{5DE220BA-5495-49BE-AC72-E9B10E0CA8E4}"/>
              </a:ext>
            </a:extLst>
          </p:cNvPr>
          <p:cNvSpPr txBox="1"/>
          <p:nvPr/>
        </p:nvSpPr>
        <p:spPr>
          <a:xfrm>
            <a:off x="6630707" y="3044981"/>
            <a:ext cx="1519750" cy="453457"/>
          </a:xfrm>
          <a:prstGeom prst="rect">
            <a:avLst/>
          </a:prstGeom>
          <a:noFill/>
        </p:spPr>
        <p:txBody>
          <a:bodyPr wrap="square">
            <a:spAutoFit/>
          </a:bodyPr>
          <a:lstStyle/>
          <a:p>
            <a:pPr algn="just" hangingPunct="0">
              <a:lnSpc>
                <a:spcPct val="130000"/>
              </a:lnSpc>
            </a:pPr>
            <a:r>
              <a:rPr lang="zh-CN" altLang="en-US" sz="2000" b="1" spc="100" dirty="0">
                <a:latin typeface="思源黑体 CN Normal" panose="020B0400000000000000" pitchFamily="34" charset="-122"/>
                <a:ea typeface="思源黑体 CN Normal" panose="020B0400000000000000" pitchFamily="34" charset="-122"/>
              </a:rPr>
              <a:t>缺点</a:t>
            </a:r>
            <a:endParaRPr lang="en-US" altLang="zh-CN" sz="2000" b="1" spc="100" dirty="0">
              <a:latin typeface="思源黑体 CN Normal" panose="020B0400000000000000" pitchFamily="34" charset="-122"/>
              <a:ea typeface="思源黑体 CN Normal" panose="020B0400000000000000" pitchFamily="34" charset="-122"/>
            </a:endParaRPr>
          </a:p>
        </p:txBody>
      </p:sp>
      <p:sp>
        <p:nvSpPr>
          <p:cNvPr id="72" name="文本框 71">
            <a:extLst>
              <a:ext uri="{FF2B5EF4-FFF2-40B4-BE49-F238E27FC236}">
                <a16:creationId xmlns:a16="http://schemas.microsoft.com/office/drawing/2014/main" id="{7E24BC8F-51BA-4EEC-B860-EE8548A4C63E}"/>
              </a:ext>
            </a:extLst>
          </p:cNvPr>
          <p:cNvSpPr txBox="1"/>
          <p:nvPr/>
        </p:nvSpPr>
        <p:spPr>
          <a:xfrm>
            <a:off x="6684893" y="4265564"/>
            <a:ext cx="3886200" cy="453457"/>
          </a:xfrm>
          <a:prstGeom prst="rect">
            <a:avLst/>
          </a:prstGeom>
          <a:noFill/>
        </p:spPr>
        <p:txBody>
          <a:bodyPr wrap="square">
            <a:spAutoFit/>
          </a:bodyPr>
          <a:lstStyle/>
          <a:p>
            <a:pPr algn="just" hangingPunct="0">
              <a:lnSpc>
                <a:spcPct val="130000"/>
              </a:lnSpc>
            </a:pPr>
            <a:r>
              <a:rPr lang="en-US" altLang="zh-CN" sz="2000" spc="100" dirty="0">
                <a:latin typeface="微软雅黑" panose="020B0503020204020204" pitchFamily="34" charset="-122"/>
                <a:ea typeface="微软雅黑" panose="020B0503020204020204" pitchFamily="34" charset="-122"/>
              </a:rPr>
              <a:t>2. </a:t>
            </a:r>
            <a:r>
              <a:rPr lang="zh-CN" altLang="en-US" sz="2000" spc="100" dirty="0">
                <a:latin typeface="微软雅黑" panose="020B0503020204020204" pitchFamily="34" charset="-122"/>
                <a:ea typeface="微软雅黑" panose="020B0503020204020204" pitchFamily="34" charset="-122"/>
              </a:rPr>
              <a:t>传输原始数据损害用户隐私</a:t>
            </a:r>
            <a:endParaRPr lang="en-US" altLang="zh-CN" sz="2000" spc="100" dirty="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BA3CAF1A-42F6-4D79-9282-167D145D43D9}"/>
              </a:ext>
            </a:extLst>
          </p:cNvPr>
          <p:cNvSpPr txBox="1"/>
          <p:nvPr/>
        </p:nvSpPr>
        <p:spPr>
          <a:xfrm>
            <a:off x="6684893" y="4812517"/>
            <a:ext cx="4740162" cy="453457"/>
          </a:xfrm>
          <a:prstGeom prst="rect">
            <a:avLst/>
          </a:prstGeom>
          <a:noFill/>
        </p:spPr>
        <p:txBody>
          <a:bodyPr wrap="square">
            <a:spAutoFit/>
          </a:bodyPr>
          <a:lstStyle/>
          <a:p>
            <a:pPr algn="just" hangingPunct="0">
              <a:lnSpc>
                <a:spcPct val="130000"/>
              </a:lnSpc>
            </a:pPr>
            <a:r>
              <a:rPr lang="en-US" altLang="zh-CN" sz="2000" spc="100" dirty="0">
                <a:latin typeface="微软雅黑" panose="020B0503020204020204" pitchFamily="34" charset="-122"/>
                <a:ea typeface="微软雅黑" panose="020B0503020204020204" pitchFamily="34" charset="-122"/>
              </a:rPr>
              <a:t>3. </a:t>
            </a:r>
            <a:r>
              <a:rPr lang="zh-CN" altLang="en-US" sz="2000" spc="100" dirty="0">
                <a:latin typeface="微软雅黑" panose="020B0503020204020204" pitchFamily="34" charset="-122"/>
                <a:ea typeface="微软雅黑" panose="020B0503020204020204" pitchFamily="34" charset="-122"/>
              </a:rPr>
              <a:t>浪费本地计算能力</a:t>
            </a:r>
            <a:endParaRPr lang="en-US" altLang="zh-CN" sz="2000" spc="100" dirty="0">
              <a:latin typeface="微软雅黑" panose="020B0503020204020204" pitchFamily="34" charset="-122"/>
              <a:ea typeface="微软雅黑" panose="020B0503020204020204" pitchFamily="34" charset="-122"/>
            </a:endParaRPr>
          </a:p>
        </p:txBody>
      </p:sp>
      <p:cxnSp>
        <p:nvCxnSpPr>
          <p:cNvPr id="74" name="直接连接符 73">
            <a:extLst>
              <a:ext uri="{FF2B5EF4-FFF2-40B4-BE49-F238E27FC236}">
                <a16:creationId xmlns:a16="http://schemas.microsoft.com/office/drawing/2014/main" id="{62B9B6C5-6FA4-4502-A402-533D84848175}"/>
              </a:ext>
            </a:extLst>
          </p:cNvPr>
          <p:cNvCxnSpPr>
            <a:cxnSpLocks/>
          </p:cNvCxnSpPr>
          <p:nvPr/>
        </p:nvCxnSpPr>
        <p:spPr>
          <a:xfrm>
            <a:off x="6570593" y="3174206"/>
            <a:ext cx="0" cy="254794"/>
          </a:xfrm>
          <a:prstGeom prst="line">
            <a:avLst/>
          </a:prstGeom>
          <a:ln w="57150">
            <a:solidFill>
              <a:srgbClr val="D21717"/>
            </a:solidFill>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1C4FEBCC-8087-4F6F-9A2F-CE04F9CE6506}"/>
              </a:ext>
            </a:extLst>
          </p:cNvPr>
          <p:cNvGrpSpPr/>
          <p:nvPr/>
        </p:nvGrpSpPr>
        <p:grpSpPr>
          <a:xfrm>
            <a:off x="737784" y="1536941"/>
            <a:ext cx="2214827" cy="380489"/>
            <a:chOff x="1142263" y="1558906"/>
            <a:chExt cx="2214827" cy="380489"/>
          </a:xfrm>
        </p:grpSpPr>
        <p:sp>
          <p:nvSpPr>
            <p:cNvPr id="76" name="文本框 75">
              <a:extLst>
                <a:ext uri="{FF2B5EF4-FFF2-40B4-BE49-F238E27FC236}">
                  <a16:creationId xmlns:a16="http://schemas.microsoft.com/office/drawing/2014/main" id="{A01F2BC0-D2EF-4C30-989F-D0B97BE61FD8}"/>
                </a:ext>
              </a:extLst>
            </p:cNvPr>
            <p:cNvSpPr txBox="1"/>
            <p:nvPr/>
          </p:nvSpPr>
          <p:spPr>
            <a:xfrm>
              <a:off x="1142263" y="1558906"/>
              <a:ext cx="2214827" cy="380489"/>
            </a:xfrm>
            <a:prstGeom prst="rect">
              <a:avLst/>
            </a:prstGeom>
            <a:noFill/>
          </p:spPr>
          <p:txBody>
            <a:bodyPr wrap="square" rtlCol="0">
              <a:spAutoFit/>
            </a:bodyPr>
            <a:lstStyle/>
            <a:p>
              <a:pPr algn="just" hangingPunct="0">
                <a:lnSpc>
                  <a:spcPct val="130000"/>
                </a:lnSpc>
              </a:pPr>
              <a:r>
                <a:rPr lang="zh-CN" altLang="en-US" sz="1600" b="1" spc="100" dirty="0">
                  <a:latin typeface="Times New Roman" panose="02020603050405020304" pitchFamily="18" charset="0"/>
                  <a:ea typeface="思源黑体 CN Normal" panose="020B0400000000000000" pitchFamily="34" charset="-122"/>
                  <a:cs typeface="Times New Roman" panose="02020603050405020304" pitchFamily="18" charset="0"/>
                </a:rPr>
                <a:t>中心化学习</a:t>
              </a:r>
            </a:p>
          </p:txBody>
        </p:sp>
        <p:cxnSp>
          <p:nvCxnSpPr>
            <p:cNvPr id="77" name="直接连接符 76">
              <a:extLst>
                <a:ext uri="{FF2B5EF4-FFF2-40B4-BE49-F238E27FC236}">
                  <a16:creationId xmlns:a16="http://schemas.microsoft.com/office/drawing/2014/main" id="{956FC2C5-7ECE-4425-8725-A48BAD494CFE}"/>
                </a:ext>
              </a:extLst>
            </p:cNvPr>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2742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57F4E29-4F36-4EA4-A960-21ECEE82C4C4}"/>
              </a:ext>
            </a:extLst>
          </p:cNvPr>
          <p:cNvPicPr>
            <a:picLocks noChangeAspect="1"/>
          </p:cNvPicPr>
          <p:nvPr/>
        </p:nvPicPr>
        <p:blipFill>
          <a:blip r:embed="rId3"/>
          <a:stretch>
            <a:fillRect/>
          </a:stretch>
        </p:blipFill>
        <p:spPr>
          <a:xfrm>
            <a:off x="531295" y="1894452"/>
            <a:ext cx="7821355" cy="3967537"/>
          </a:xfrm>
          <a:prstGeom prst="rect">
            <a:avLst/>
          </a:prstGeom>
        </p:spPr>
      </p:pic>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4"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5"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背景介绍</a:t>
            </a:r>
          </a:p>
        </p:txBody>
      </p:sp>
      <p:sp>
        <p:nvSpPr>
          <p:cNvPr id="37" name="文本框 13">
            <a:extLst>
              <a:ext uri="{FF2B5EF4-FFF2-40B4-BE49-F238E27FC236}">
                <a16:creationId xmlns:a16="http://schemas.microsoft.com/office/drawing/2014/main" id="{F5D900A4-A8A0-BC7F-0110-92D31D733ABF}"/>
              </a:ext>
            </a:extLst>
          </p:cNvPr>
          <p:cNvSpPr txBox="1"/>
          <p:nvPr/>
        </p:nvSpPr>
        <p:spPr>
          <a:xfrm>
            <a:off x="242245" y="1002658"/>
            <a:ext cx="2993936"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Wingdings" panose="05000000000000000000" pitchFamily="2" charset="2"/>
              <a:buChar char="Ø"/>
            </a:pPr>
            <a:r>
              <a:rPr lang="zh-CN" altLang="en-US" sz="2800" b="1" dirty="0">
                <a:solidFill>
                  <a:srgbClr val="121212"/>
                </a:solidFill>
                <a:latin typeface="微软雅黑" panose="020B0503020204020204" pitchFamily="34" charset="-122"/>
                <a:ea typeface="微软雅黑" panose="020B0503020204020204" pitchFamily="34" charset="-122"/>
              </a:rPr>
              <a:t>联邦学习背景</a:t>
            </a:r>
            <a:endParaRPr lang="en-US" altLang="zh-CN" sz="2800" b="1" dirty="0">
              <a:solidFill>
                <a:srgbClr val="121212"/>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81112E81-2FF0-4764-AF7E-6A01E39E93AC}"/>
              </a:ext>
            </a:extLst>
          </p:cNvPr>
          <p:cNvSpPr/>
          <p:nvPr/>
        </p:nvSpPr>
        <p:spPr>
          <a:xfrm>
            <a:off x="6172413" y="1461380"/>
            <a:ext cx="5732534" cy="8661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63393C37-B0E4-485C-BAB9-29323551E448}"/>
              </a:ext>
            </a:extLst>
          </p:cNvPr>
          <p:cNvSpPr txBox="1"/>
          <p:nvPr/>
        </p:nvSpPr>
        <p:spPr>
          <a:xfrm>
            <a:off x="6655016" y="1485771"/>
            <a:ext cx="4909773" cy="853567"/>
          </a:xfrm>
          <a:prstGeom prst="rect">
            <a:avLst/>
          </a:prstGeom>
          <a:noFill/>
        </p:spPr>
        <p:txBody>
          <a:bodyPr wrap="square">
            <a:spAutoFit/>
          </a:bodyPr>
          <a:lstStyle/>
          <a:p>
            <a:pPr hangingPunct="0">
              <a:lnSpc>
                <a:spcPct val="130000"/>
              </a:lnSpc>
            </a:pPr>
            <a:r>
              <a:rPr lang="zh-CN" altLang="en-US" sz="20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对每个客户端进行训练，改为上传训练好的模型参数。</a:t>
            </a:r>
            <a:endParaRPr lang="en-US" altLang="zh-CN" sz="2000" b="1" spc="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文本框 64">
            <a:extLst>
              <a:ext uri="{FF2B5EF4-FFF2-40B4-BE49-F238E27FC236}">
                <a16:creationId xmlns:a16="http://schemas.microsoft.com/office/drawing/2014/main" id="{93D1F210-496D-4C38-B9EF-77CABDDE9937}"/>
              </a:ext>
            </a:extLst>
          </p:cNvPr>
          <p:cNvSpPr txBox="1"/>
          <p:nvPr/>
        </p:nvSpPr>
        <p:spPr>
          <a:xfrm>
            <a:off x="6523440" y="2930685"/>
            <a:ext cx="5348301" cy="2833404"/>
          </a:xfrm>
          <a:prstGeom prst="rect">
            <a:avLst/>
          </a:prstGeom>
          <a:noFill/>
        </p:spPr>
        <p:txBody>
          <a:bodyPr wrap="square" rtlCol="0">
            <a:spAutoFit/>
          </a:bodyPr>
          <a:lstStyle/>
          <a:p>
            <a:pPr marL="342900" indent="-342900" hangingPunct="0">
              <a:lnSpc>
                <a:spcPct val="130000"/>
              </a:lnSpc>
              <a:spcAft>
                <a:spcPts val="1200"/>
              </a:spcAft>
              <a:buAutoNum type="arabicPeriod"/>
            </a:pPr>
            <a:r>
              <a:rPr lang="zh-CN" altLang="en-US" spc="100" dirty="0">
                <a:latin typeface="微软雅黑" panose="020B0503020204020204" pitchFamily="34" charset="-122"/>
                <a:ea typeface="微软雅黑" panose="020B0503020204020204" pitchFamily="34" charset="-122"/>
              </a:rPr>
              <a:t>云分发初始化的全局模型</a:t>
            </a:r>
            <a:endParaRPr lang="en-US" altLang="zh-CN" spc="100" dirty="0">
              <a:latin typeface="微软雅黑" panose="020B0503020204020204" pitchFamily="34" charset="-122"/>
              <a:ea typeface="微软雅黑" panose="020B0503020204020204" pitchFamily="34" charset="-122"/>
            </a:endParaRPr>
          </a:p>
          <a:p>
            <a:pPr marL="342900" indent="-342900" hangingPunct="0">
              <a:lnSpc>
                <a:spcPct val="130000"/>
              </a:lnSpc>
              <a:spcAft>
                <a:spcPts val="1200"/>
              </a:spcAft>
              <a:buAutoNum type="arabicPeriod"/>
            </a:pPr>
            <a:r>
              <a:rPr lang="zh-CN" altLang="en-US" spc="100" dirty="0">
                <a:latin typeface="微软雅黑" panose="020B0503020204020204" pitchFamily="34" charset="-122"/>
                <a:ea typeface="微软雅黑" panose="020B0503020204020204" pitchFamily="34" charset="-122"/>
              </a:rPr>
              <a:t>每个客户都使用其本地数据集进行培训</a:t>
            </a:r>
            <a:endParaRPr lang="en-US" altLang="zh-CN" spc="100" dirty="0">
              <a:latin typeface="微软雅黑" panose="020B0503020204020204" pitchFamily="34" charset="-122"/>
              <a:ea typeface="微软雅黑" panose="020B0503020204020204" pitchFamily="34" charset="-122"/>
            </a:endParaRPr>
          </a:p>
          <a:p>
            <a:pPr marL="342900" indent="-342900" hangingPunct="0">
              <a:lnSpc>
                <a:spcPct val="130000"/>
              </a:lnSpc>
              <a:spcAft>
                <a:spcPts val="1200"/>
              </a:spcAft>
              <a:buAutoNum type="arabicPeriod"/>
            </a:pPr>
            <a:r>
              <a:rPr lang="zh-CN" altLang="en-US" spc="100" dirty="0">
                <a:latin typeface="微软雅黑" panose="020B0503020204020204" pitchFamily="34" charset="-122"/>
                <a:ea typeface="微软雅黑" panose="020B0503020204020204" pitchFamily="34" charset="-122"/>
              </a:rPr>
              <a:t>每个客户端将经过训练的本地模型上传到云端进行聚合</a:t>
            </a:r>
            <a:endParaRPr lang="en-US" altLang="zh-CN" spc="100" dirty="0">
              <a:latin typeface="微软雅黑" panose="020B0503020204020204" pitchFamily="34" charset="-122"/>
              <a:ea typeface="微软雅黑" panose="020B0503020204020204" pitchFamily="34" charset="-122"/>
            </a:endParaRPr>
          </a:p>
          <a:p>
            <a:pPr marL="342900" indent="-342900" hangingPunct="0">
              <a:lnSpc>
                <a:spcPct val="130000"/>
              </a:lnSpc>
              <a:spcAft>
                <a:spcPts val="1200"/>
              </a:spcAft>
              <a:buAutoNum type="arabicPeriod"/>
            </a:pPr>
            <a:r>
              <a:rPr lang="zh-CN" altLang="en-US" spc="100" dirty="0">
                <a:latin typeface="微软雅黑" panose="020B0503020204020204" pitchFamily="34" charset="-122"/>
                <a:ea typeface="微软雅黑" panose="020B0503020204020204" pitchFamily="34" charset="-122"/>
              </a:rPr>
              <a:t>云分布式聚合模型</a:t>
            </a:r>
            <a:endParaRPr lang="en-US" altLang="zh-CN" spc="100" dirty="0">
              <a:latin typeface="微软雅黑" panose="020B0503020204020204" pitchFamily="34" charset="-122"/>
              <a:ea typeface="微软雅黑" panose="020B0503020204020204" pitchFamily="34" charset="-122"/>
            </a:endParaRPr>
          </a:p>
          <a:p>
            <a:pPr marL="342900" indent="-342900" hangingPunct="0">
              <a:lnSpc>
                <a:spcPct val="130000"/>
              </a:lnSpc>
              <a:spcAft>
                <a:spcPts val="1200"/>
              </a:spcAft>
              <a:buAutoNum type="arabicPeriod"/>
            </a:pPr>
            <a:r>
              <a:rPr lang="zh-CN" altLang="en-US" spc="100" dirty="0">
                <a:latin typeface="微软雅黑" panose="020B0503020204020204" pitchFamily="34" charset="-122"/>
                <a:ea typeface="微软雅黑" panose="020B0503020204020204" pitchFamily="34" charset="-122"/>
              </a:rPr>
              <a:t>重复步骤</a:t>
            </a:r>
            <a:r>
              <a:rPr lang="en-US" altLang="zh-CN" spc="100" dirty="0">
                <a:latin typeface="微软雅黑" panose="020B0503020204020204" pitchFamily="34" charset="-122"/>
                <a:ea typeface="微软雅黑" panose="020B0503020204020204" pitchFamily="34" charset="-122"/>
              </a:rPr>
              <a:t>2-4</a:t>
            </a:r>
            <a:r>
              <a:rPr lang="zh-CN" altLang="en-US" spc="100" dirty="0">
                <a:latin typeface="微软雅黑" panose="020B0503020204020204" pitchFamily="34" charset="-122"/>
                <a:ea typeface="微软雅黑" panose="020B0503020204020204" pitchFamily="34" charset="-122"/>
              </a:rPr>
              <a:t>直至收敛</a:t>
            </a:r>
            <a:endParaRPr lang="en-US" altLang="zh-CN" spc="1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57B8E8EE-B72A-470C-9F98-D48795A11F3D}"/>
              </a:ext>
            </a:extLst>
          </p:cNvPr>
          <p:cNvGrpSpPr/>
          <p:nvPr/>
        </p:nvGrpSpPr>
        <p:grpSpPr>
          <a:xfrm>
            <a:off x="6172413" y="2486264"/>
            <a:ext cx="2403860" cy="417358"/>
            <a:chOff x="6267180" y="2390431"/>
            <a:chExt cx="2403860" cy="417358"/>
          </a:xfrm>
        </p:grpSpPr>
        <p:sp>
          <p:nvSpPr>
            <p:cNvPr id="66" name="文本框 65">
              <a:extLst>
                <a:ext uri="{FF2B5EF4-FFF2-40B4-BE49-F238E27FC236}">
                  <a16:creationId xmlns:a16="http://schemas.microsoft.com/office/drawing/2014/main" id="{C09F3088-6357-4DB4-A86F-1FEE91F3D1AC}"/>
                </a:ext>
              </a:extLst>
            </p:cNvPr>
            <p:cNvSpPr txBox="1"/>
            <p:nvPr/>
          </p:nvSpPr>
          <p:spPr>
            <a:xfrm>
              <a:off x="6360393" y="2390431"/>
              <a:ext cx="2310647" cy="417358"/>
            </a:xfrm>
            <a:prstGeom prst="rect">
              <a:avLst/>
            </a:prstGeom>
            <a:noFill/>
          </p:spPr>
          <p:txBody>
            <a:bodyPr wrap="square">
              <a:spAutoFit/>
            </a:bodyPr>
            <a:lstStyle/>
            <a:p>
              <a:pPr algn="just" hangingPunct="0">
                <a:lnSpc>
                  <a:spcPct val="130000"/>
                </a:lnSpc>
              </a:pPr>
              <a:r>
                <a:rPr lang="zh-CN" altLang="en-US" sz="1800" b="1" spc="100" dirty="0">
                  <a:latin typeface="思源黑体 CN Normal" panose="020B0400000000000000" pitchFamily="34" charset="-122"/>
                  <a:ea typeface="思源黑体 CN Normal" panose="020B0400000000000000" pitchFamily="34" charset="-122"/>
                </a:rPr>
                <a:t>训练流程</a:t>
              </a:r>
              <a:endParaRPr lang="en-US" altLang="zh-CN" sz="1800" b="1" spc="100" dirty="0">
                <a:latin typeface="思源黑体 CN Normal" panose="020B0400000000000000" pitchFamily="34" charset="-122"/>
                <a:ea typeface="思源黑体 CN Normal" panose="020B0400000000000000" pitchFamily="34" charset="-122"/>
              </a:endParaRPr>
            </a:p>
          </p:txBody>
        </p:sp>
        <p:cxnSp>
          <p:nvCxnSpPr>
            <p:cNvPr id="67" name="直接连接符 66">
              <a:extLst>
                <a:ext uri="{FF2B5EF4-FFF2-40B4-BE49-F238E27FC236}">
                  <a16:creationId xmlns:a16="http://schemas.microsoft.com/office/drawing/2014/main" id="{D3B51418-BB21-4869-A423-4A5C9EF6FBB8}"/>
                </a:ext>
              </a:extLst>
            </p:cNvPr>
            <p:cNvCxnSpPr>
              <a:cxnSpLocks/>
            </p:cNvCxnSpPr>
            <p:nvPr/>
          </p:nvCxnSpPr>
          <p:spPr>
            <a:xfrm>
              <a:off x="6267180" y="2495660"/>
              <a:ext cx="0" cy="254794"/>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50CD94EF-4A99-4820-A3DF-47B9908D8ED2}"/>
              </a:ext>
            </a:extLst>
          </p:cNvPr>
          <p:cNvGrpSpPr/>
          <p:nvPr/>
        </p:nvGrpSpPr>
        <p:grpSpPr>
          <a:xfrm>
            <a:off x="737784" y="1536941"/>
            <a:ext cx="2214827" cy="380489"/>
            <a:chOff x="1142263" y="1558906"/>
            <a:chExt cx="2214827" cy="380489"/>
          </a:xfrm>
        </p:grpSpPr>
        <p:sp>
          <p:nvSpPr>
            <p:cNvPr id="34" name="文本框 33">
              <a:extLst>
                <a:ext uri="{FF2B5EF4-FFF2-40B4-BE49-F238E27FC236}">
                  <a16:creationId xmlns:a16="http://schemas.microsoft.com/office/drawing/2014/main" id="{5B3346CB-8BB7-4CAF-A5DC-4F93D0020F6E}"/>
                </a:ext>
              </a:extLst>
            </p:cNvPr>
            <p:cNvSpPr txBox="1"/>
            <p:nvPr/>
          </p:nvSpPr>
          <p:spPr>
            <a:xfrm>
              <a:off x="1142263" y="1558906"/>
              <a:ext cx="2214827" cy="380489"/>
            </a:xfrm>
            <a:prstGeom prst="rect">
              <a:avLst/>
            </a:prstGeom>
            <a:noFill/>
          </p:spPr>
          <p:txBody>
            <a:bodyPr wrap="square" rtlCol="0">
              <a:spAutoFit/>
            </a:bodyPr>
            <a:lstStyle/>
            <a:p>
              <a:pPr algn="just" hangingPunct="0">
                <a:lnSpc>
                  <a:spcPct val="130000"/>
                </a:lnSpc>
              </a:pPr>
              <a:r>
                <a:rPr lang="zh-CN" altLang="en-US" sz="1600" b="1" spc="100" dirty="0">
                  <a:latin typeface="Times New Roman" panose="02020603050405020304" pitchFamily="18" charset="0"/>
                  <a:ea typeface="思源黑体 CN Normal" panose="020B0400000000000000" pitchFamily="34" charset="-122"/>
                  <a:cs typeface="Times New Roman" panose="02020603050405020304" pitchFamily="18" charset="0"/>
                </a:rPr>
                <a:t>联邦学习</a:t>
              </a:r>
            </a:p>
          </p:txBody>
        </p:sp>
        <p:cxnSp>
          <p:nvCxnSpPr>
            <p:cNvPr id="35" name="直接连接符 34">
              <a:extLst>
                <a:ext uri="{FF2B5EF4-FFF2-40B4-BE49-F238E27FC236}">
                  <a16:creationId xmlns:a16="http://schemas.microsoft.com/office/drawing/2014/main" id="{4932F873-E568-4DB6-86CD-6B16FD087120}"/>
                </a:ext>
              </a:extLst>
            </p:cNvPr>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0489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背景介绍</a:t>
            </a:r>
          </a:p>
        </p:txBody>
      </p:sp>
      <p:sp>
        <p:nvSpPr>
          <p:cNvPr id="18" name="文本框 13">
            <a:extLst>
              <a:ext uri="{FF2B5EF4-FFF2-40B4-BE49-F238E27FC236}">
                <a16:creationId xmlns:a16="http://schemas.microsoft.com/office/drawing/2014/main" id="{EA2ECA7A-882A-4110-8E42-C0ADB2821D1A}"/>
              </a:ext>
            </a:extLst>
          </p:cNvPr>
          <p:cNvSpPr txBox="1"/>
          <p:nvPr/>
        </p:nvSpPr>
        <p:spPr>
          <a:xfrm>
            <a:off x="242244" y="1002658"/>
            <a:ext cx="4715835" cy="523220"/>
          </a:xfrm>
          <a:prstGeom prst="rect">
            <a:avLst/>
          </a:prstGeom>
          <a:noFill/>
        </p:spPr>
        <p:txBody>
          <a:bodyPr wrap="square">
            <a:spAutoFit/>
          </a:bodyPr>
          <a:lstStyle>
            <a:defPPr>
              <a:defRPr lang="zh-CN"/>
            </a:defPPr>
            <a:lvl1pPr marL="457200" indent="-457200">
              <a:buFont typeface="Wingdings" panose="05000000000000000000" pitchFamily="2" charset="2"/>
              <a:buChar char="Ø"/>
              <a:defRPr sz="2800" b="1">
                <a:solidFill>
                  <a:srgbClr val="121212"/>
                </a:soli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研究动机和需求</a:t>
            </a:r>
            <a:endParaRPr lang="en-US" altLang="zh-CN" dirty="0"/>
          </a:p>
        </p:txBody>
      </p:sp>
      <p:sp>
        <p:nvSpPr>
          <p:cNvPr id="39" name="文本框 38">
            <a:extLst>
              <a:ext uri="{FF2B5EF4-FFF2-40B4-BE49-F238E27FC236}">
                <a16:creationId xmlns:a16="http://schemas.microsoft.com/office/drawing/2014/main" id="{D5A8CB4B-F3C9-45BB-87A8-0EA7179BA045}"/>
              </a:ext>
            </a:extLst>
          </p:cNvPr>
          <p:cNvSpPr txBox="1"/>
          <p:nvPr/>
        </p:nvSpPr>
        <p:spPr>
          <a:xfrm>
            <a:off x="515711" y="1550977"/>
            <a:ext cx="7189254" cy="2120902"/>
          </a:xfrm>
          <a:prstGeom prst="rect">
            <a:avLst/>
          </a:prstGeom>
          <a:noFill/>
        </p:spPr>
        <p:txBody>
          <a:bodyPr wrap="square">
            <a:spAutoFit/>
          </a:bodyPr>
          <a:lstStyle>
            <a:defPPr>
              <a:defRPr lang="zh-CN"/>
            </a:defPPr>
            <a:lvl1pPr marL="285750" indent="-285750">
              <a:lnSpc>
                <a:spcPct val="200000"/>
              </a:lnSpc>
              <a:buFont typeface="Wingdings" panose="05000000000000000000" pitchFamily="2" charset="2"/>
              <a:buChar char="Ø"/>
              <a:defRPr b="0" i="0">
                <a:solidFill>
                  <a:srgbClr val="111111"/>
                </a:solidFill>
                <a:effectLst/>
                <a:latin typeface="Microsoft YaHei" panose="020B0503020204020204" pitchFamily="34" charset="-122"/>
                <a:ea typeface="Microsoft YaHei" panose="020B0503020204020204" pitchFamily="34" charset="-122"/>
              </a:defRPr>
            </a:lvl1pPr>
          </a:lstStyle>
          <a:p>
            <a:pPr>
              <a:lnSpc>
                <a:spcPct val="150000"/>
              </a:lnSpc>
              <a:buFont typeface="Wingdings" panose="05000000000000000000" pitchFamily="2" charset="2"/>
              <a:buChar char="u"/>
            </a:pPr>
            <a:r>
              <a:rPr lang="en-US" altLang="zh-CN" dirty="0" err="1"/>
              <a:t>WiFi</a:t>
            </a:r>
            <a:r>
              <a:rPr lang="zh-CN" altLang="zh-CN" dirty="0"/>
              <a:t>网络通常不涉及移动网络的</a:t>
            </a:r>
            <a:r>
              <a:rPr lang="zh-CN" altLang="zh-CN" b="1" dirty="0"/>
              <a:t>成本</a:t>
            </a:r>
            <a:r>
              <a:rPr lang="zh-CN" altLang="zh-CN" dirty="0"/>
              <a:t>，用户上传原始数据以参与模型训练</a:t>
            </a:r>
            <a:r>
              <a:rPr lang="zh-CN" altLang="en-US" dirty="0"/>
              <a:t>，但随着用户越来越注重</a:t>
            </a:r>
            <a:r>
              <a:rPr lang="zh-CN" altLang="en-US" b="1" dirty="0"/>
              <a:t>隐私保护</a:t>
            </a:r>
            <a:r>
              <a:rPr lang="zh-CN" altLang="en-US" dirty="0"/>
              <a:t>，</a:t>
            </a:r>
            <a:r>
              <a:rPr lang="zh-CN" altLang="zh-CN" dirty="0"/>
              <a:t>用户更愿意贡献</a:t>
            </a:r>
            <a:r>
              <a:rPr lang="zh-CN" altLang="en-US" dirty="0"/>
              <a:t>本地</a:t>
            </a:r>
            <a:r>
              <a:rPr lang="zh-CN" altLang="zh-CN" dirty="0"/>
              <a:t>计算资源</a:t>
            </a:r>
            <a:r>
              <a:rPr lang="zh-CN" altLang="en-US" dirty="0"/>
              <a:t>，只</a:t>
            </a:r>
            <a:r>
              <a:rPr lang="zh-CN" altLang="en-US" b="1" dirty="0"/>
              <a:t>上传模型</a:t>
            </a:r>
            <a:r>
              <a:rPr lang="zh-CN" altLang="en-US" dirty="0"/>
              <a:t>，</a:t>
            </a:r>
            <a:r>
              <a:rPr lang="zh-CN" altLang="zh-CN" dirty="0"/>
              <a:t>参与联邦学习</a:t>
            </a:r>
            <a:r>
              <a:rPr lang="zh-CN" altLang="en-US" dirty="0"/>
              <a:t>，且</a:t>
            </a:r>
            <a:r>
              <a:rPr lang="en-US" altLang="zh-CN" dirty="0" err="1"/>
              <a:t>WiFi</a:t>
            </a:r>
            <a:r>
              <a:rPr lang="zh-CN" altLang="en-US" dirty="0"/>
              <a:t>网络</a:t>
            </a:r>
            <a:r>
              <a:rPr lang="zh-CN" altLang="zh-CN" b="1" dirty="0"/>
              <a:t>易于扩展</a:t>
            </a:r>
            <a:r>
              <a:rPr lang="zh-CN" altLang="zh-CN" dirty="0"/>
              <a:t>，</a:t>
            </a:r>
            <a:r>
              <a:rPr lang="zh-CN" altLang="en-US" dirty="0"/>
              <a:t>便于</a:t>
            </a:r>
            <a:r>
              <a:rPr lang="zh-CN" altLang="zh-CN" dirty="0"/>
              <a:t>增加接入点来扩大网络覆盖区域，实现</a:t>
            </a:r>
            <a:r>
              <a:rPr lang="zh-CN" altLang="en-US" dirty="0"/>
              <a:t>更</a:t>
            </a:r>
            <a:r>
              <a:rPr lang="zh-CN" altLang="zh-CN" dirty="0"/>
              <a:t>广泛的用户参与联邦学习。</a:t>
            </a:r>
            <a:endParaRPr lang="zh-CN" altLang="en-US" dirty="0"/>
          </a:p>
          <a:p>
            <a:pPr>
              <a:lnSpc>
                <a:spcPct val="150000"/>
              </a:lnSpc>
            </a:pPr>
            <a:endParaRPr lang="zh-CN" altLang="en-US" dirty="0"/>
          </a:p>
        </p:txBody>
      </p:sp>
      <p:sp>
        <p:nvSpPr>
          <p:cNvPr id="41" name="文本框 40">
            <a:extLst>
              <a:ext uri="{FF2B5EF4-FFF2-40B4-BE49-F238E27FC236}">
                <a16:creationId xmlns:a16="http://schemas.microsoft.com/office/drawing/2014/main" id="{4D5E2138-0A81-4578-AD4B-E9DE43E5FAED}"/>
              </a:ext>
            </a:extLst>
          </p:cNvPr>
          <p:cNvSpPr txBox="1"/>
          <p:nvPr/>
        </p:nvSpPr>
        <p:spPr>
          <a:xfrm>
            <a:off x="531296" y="3441351"/>
            <a:ext cx="7189254" cy="1289905"/>
          </a:xfrm>
          <a:prstGeom prst="rect">
            <a:avLst/>
          </a:prstGeom>
          <a:noFill/>
        </p:spPr>
        <p:txBody>
          <a:bodyPr wrap="square">
            <a:spAutoFit/>
          </a:bodyPr>
          <a:lstStyle>
            <a:defPPr>
              <a:defRPr lang="zh-CN"/>
            </a:defPPr>
            <a:lvl1pPr marL="285750" indent="-285750">
              <a:lnSpc>
                <a:spcPct val="200000"/>
              </a:lnSpc>
              <a:buFont typeface="Wingdings" panose="05000000000000000000" pitchFamily="2" charset="2"/>
              <a:buChar char="Ø"/>
              <a:defRPr b="0" i="0">
                <a:solidFill>
                  <a:srgbClr val="111111"/>
                </a:solidFill>
                <a:effectLst/>
                <a:latin typeface="Microsoft YaHei" panose="020B0503020204020204" pitchFamily="34" charset="-122"/>
                <a:ea typeface="Microsoft YaHei" panose="020B0503020204020204" pitchFamily="34" charset="-122"/>
              </a:defRPr>
            </a:lvl1pPr>
          </a:lstStyle>
          <a:p>
            <a:pPr>
              <a:lnSpc>
                <a:spcPct val="150000"/>
              </a:lnSpc>
              <a:buFont typeface="Wingdings" panose="05000000000000000000" pitchFamily="2" charset="2"/>
              <a:buChar char="u"/>
            </a:pPr>
            <a:r>
              <a:rPr lang="zh-CN" altLang="en-US" dirty="0"/>
              <a:t>现有</a:t>
            </a:r>
            <a:r>
              <a:rPr lang="en-US" altLang="zh-CN" dirty="0" err="1"/>
              <a:t>WiFi</a:t>
            </a:r>
            <a:r>
              <a:rPr lang="zh-CN" altLang="en-US" dirty="0"/>
              <a:t>网络难以满足</a:t>
            </a:r>
            <a:r>
              <a:rPr lang="zh-CN" altLang="en-US" b="1" dirty="0"/>
              <a:t>业务速率需求激增</a:t>
            </a:r>
            <a:r>
              <a:rPr lang="zh-CN" altLang="en-US" dirty="0"/>
              <a:t>、</a:t>
            </a:r>
            <a:r>
              <a:rPr lang="zh-CN" altLang="en-US" b="1" dirty="0"/>
              <a:t>确定性时延要求场景</a:t>
            </a:r>
            <a:r>
              <a:rPr lang="zh-CN" altLang="en-US" dirty="0"/>
              <a:t>的性能需求，</a:t>
            </a:r>
            <a:r>
              <a:rPr lang="zh-CN" altLang="en-US" dirty="0">
                <a:solidFill>
                  <a:srgbClr val="111111"/>
                </a:solidFill>
                <a:latin typeface="Microsoft YaHei" panose="020B0503020204020204" pitchFamily="34" charset="-122"/>
                <a:ea typeface="Microsoft YaHei" panose="020B0503020204020204" pitchFamily="34" charset="-122"/>
              </a:rPr>
              <a:t>用户进行随机退避竞争，</a:t>
            </a:r>
            <a:r>
              <a:rPr lang="zh-CN" altLang="en-US" dirty="0"/>
              <a:t>联邦学习</a:t>
            </a:r>
            <a:r>
              <a:rPr lang="zh-CN" altLang="en-US" dirty="0">
                <a:solidFill>
                  <a:srgbClr val="111111"/>
                </a:solidFill>
                <a:latin typeface="Microsoft YaHei" panose="020B0503020204020204" pitchFamily="34" charset="-122"/>
                <a:ea typeface="Microsoft YaHei" panose="020B0503020204020204" pitchFamily="34" charset="-122"/>
              </a:rPr>
              <a:t>用户上传参数需要根据信道占用情况等待，性能难以保证，会产生较大时延。</a:t>
            </a:r>
            <a:endParaRPr lang="en-US" altLang="zh-CN" dirty="0">
              <a:solidFill>
                <a:srgbClr val="111111"/>
              </a:solidFill>
              <a:latin typeface="Microsoft YaHei" panose="020B0503020204020204" pitchFamily="34" charset="-122"/>
              <a:ea typeface="Microsoft YaHei" panose="020B0503020204020204" pitchFamily="34" charset="-122"/>
            </a:endParaRPr>
          </a:p>
        </p:txBody>
      </p:sp>
      <p:pic>
        <p:nvPicPr>
          <p:cNvPr id="42" name="图片 41">
            <a:extLst>
              <a:ext uri="{FF2B5EF4-FFF2-40B4-BE49-F238E27FC236}">
                <a16:creationId xmlns:a16="http://schemas.microsoft.com/office/drawing/2014/main" id="{C54DEE5E-EADC-4547-B455-C53F686E055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73" t="1597" r="1855" b="1"/>
          <a:stretch/>
        </p:blipFill>
        <p:spPr>
          <a:xfrm>
            <a:off x="7720549" y="1202707"/>
            <a:ext cx="4314085" cy="2062667"/>
          </a:xfrm>
          <a:prstGeom prst="rect">
            <a:avLst/>
          </a:prstGeom>
        </p:spPr>
      </p:pic>
      <p:sp>
        <p:nvSpPr>
          <p:cNvPr id="46" name="文本框 45">
            <a:extLst>
              <a:ext uri="{FF2B5EF4-FFF2-40B4-BE49-F238E27FC236}">
                <a16:creationId xmlns:a16="http://schemas.microsoft.com/office/drawing/2014/main" id="{0D335963-D75F-4AA2-8F16-298CE439632F}"/>
              </a:ext>
            </a:extLst>
          </p:cNvPr>
          <p:cNvSpPr txBox="1"/>
          <p:nvPr/>
        </p:nvSpPr>
        <p:spPr>
          <a:xfrm>
            <a:off x="7881095" y="3322091"/>
            <a:ext cx="6096000" cy="381258"/>
          </a:xfrm>
          <a:prstGeom prst="rect">
            <a:avLst/>
          </a:prstGeom>
          <a:noFill/>
        </p:spPr>
        <p:txBody>
          <a:bodyPr wrap="square">
            <a:spAutoFit/>
          </a:bodyPr>
          <a:lstStyle/>
          <a:p>
            <a:pPr>
              <a:lnSpc>
                <a:spcPct val="130000"/>
              </a:lnSpc>
            </a:pPr>
            <a:r>
              <a:rPr lang="zh-CN" altLang="en-US" sz="1600" b="1" dirty="0">
                <a:solidFill>
                  <a:srgbClr val="111111"/>
                </a:solidFill>
                <a:latin typeface="Microsoft YaHei" panose="020B0503020204020204" pitchFamily="34" charset="-122"/>
                <a:ea typeface="Microsoft YaHei" panose="020B0503020204020204" pitchFamily="34" charset="-122"/>
              </a:rPr>
              <a:t>退避机制导致模型参数上行任务等待时延长</a:t>
            </a:r>
            <a:endParaRPr lang="en-US" altLang="zh-CN" sz="1600" b="1" dirty="0">
              <a:solidFill>
                <a:srgbClr val="111111"/>
              </a:solidFill>
              <a:latin typeface="Microsoft YaHei" panose="020B0503020204020204" pitchFamily="34" charset="-122"/>
              <a:ea typeface="Microsoft YaHei" panose="020B0503020204020204" pitchFamily="34" charset="-122"/>
            </a:endParaRPr>
          </a:p>
        </p:txBody>
      </p:sp>
      <p:pic>
        <p:nvPicPr>
          <p:cNvPr id="47" name="图片 46">
            <a:extLst>
              <a:ext uri="{FF2B5EF4-FFF2-40B4-BE49-F238E27FC236}">
                <a16:creationId xmlns:a16="http://schemas.microsoft.com/office/drawing/2014/main" id="{7AC67152-34B1-4177-BADA-FDF701D609B4}"/>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92604" y="3720402"/>
            <a:ext cx="4079137" cy="2060638"/>
          </a:xfrm>
          <a:prstGeom prst="rect">
            <a:avLst/>
          </a:prstGeom>
          <a:noFill/>
          <a:ln>
            <a:noFill/>
          </a:ln>
        </p:spPr>
      </p:pic>
      <p:sp>
        <p:nvSpPr>
          <p:cNvPr id="48" name="文本框 47">
            <a:extLst>
              <a:ext uri="{FF2B5EF4-FFF2-40B4-BE49-F238E27FC236}">
                <a16:creationId xmlns:a16="http://schemas.microsoft.com/office/drawing/2014/main" id="{0C571F3F-A927-4BB3-9639-719F42F5307D}"/>
              </a:ext>
            </a:extLst>
          </p:cNvPr>
          <p:cNvSpPr txBox="1"/>
          <p:nvPr/>
        </p:nvSpPr>
        <p:spPr>
          <a:xfrm>
            <a:off x="8613423" y="5795678"/>
            <a:ext cx="6094562" cy="417358"/>
          </a:xfrm>
          <a:prstGeom prst="rect">
            <a:avLst/>
          </a:prstGeom>
          <a:noFill/>
        </p:spPr>
        <p:txBody>
          <a:bodyPr wrap="square">
            <a:spAutoFit/>
          </a:bodyPr>
          <a:lstStyle>
            <a:defPPr>
              <a:defRPr lang="zh-CN"/>
            </a:defPPr>
            <a:lvl1pPr>
              <a:lnSpc>
                <a:spcPct val="130000"/>
              </a:lnSpc>
              <a:defRPr>
                <a:solidFill>
                  <a:srgbClr val="111111"/>
                </a:solidFill>
                <a:latin typeface="Microsoft YaHei" panose="020B0503020204020204" pitchFamily="34" charset="-122"/>
                <a:ea typeface="Microsoft YaHei" panose="020B0503020204020204" pitchFamily="34" charset="-122"/>
              </a:defRPr>
            </a:lvl1pPr>
          </a:lstStyle>
          <a:p>
            <a:r>
              <a:rPr lang="zh-CN" altLang="zh-CN" b="1" dirty="0"/>
              <a:t>异步和同步</a:t>
            </a:r>
            <a:r>
              <a:rPr lang="en-US" altLang="zh-CN" b="1" dirty="0"/>
              <a:t>FL</a:t>
            </a:r>
            <a:r>
              <a:rPr lang="zh-CN" altLang="zh-CN" b="1" dirty="0"/>
              <a:t>的训练</a:t>
            </a:r>
            <a:r>
              <a:rPr lang="zh-CN" altLang="en-US" b="1" dirty="0"/>
              <a:t>进度</a:t>
            </a:r>
            <a:endParaRPr lang="en-US" altLang="zh-CN" b="1" dirty="0"/>
          </a:p>
        </p:txBody>
      </p:sp>
      <p:sp>
        <p:nvSpPr>
          <p:cNvPr id="49" name="文本框 48">
            <a:extLst>
              <a:ext uri="{FF2B5EF4-FFF2-40B4-BE49-F238E27FC236}">
                <a16:creationId xmlns:a16="http://schemas.microsoft.com/office/drawing/2014/main" id="{02E356E9-9960-4E6C-A380-348B61D0ACAD}"/>
              </a:ext>
            </a:extLst>
          </p:cNvPr>
          <p:cNvSpPr txBox="1"/>
          <p:nvPr/>
        </p:nvSpPr>
        <p:spPr>
          <a:xfrm>
            <a:off x="515711" y="4889554"/>
            <a:ext cx="7355840" cy="1289905"/>
          </a:xfrm>
          <a:prstGeom prst="rect">
            <a:avLst/>
          </a:prstGeom>
          <a:noFill/>
        </p:spPr>
        <p:txBody>
          <a:bodyPr wrap="square">
            <a:spAutoFit/>
          </a:bodyPr>
          <a:lstStyle>
            <a:defPPr>
              <a:defRPr lang="zh-CN"/>
            </a:defPPr>
            <a:lvl1pPr marL="285750" indent="-285750">
              <a:lnSpc>
                <a:spcPct val="150000"/>
              </a:lnSpc>
              <a:buFont typeface="Wingdings" panose="05000000000000000000" pitchFamily="2" charset="2"/>
              <a:buChar char="Ø"/>
              <a:defRPr b="0" i="0">
                <a:solidFill>
                  <a:srgbClr val="111111"/>
                </a:solidFill>
                <a:effectLst/>
                <a:latin typeface="Microsoft YaHei" panose="020B0503020204020204" pitchFamily="34" charset="-122"/>
                <a:ea typeface="Microsoft YaHei" panose="020B0503020204020204" pitchFamily="34" charset="-122"/>
              </a:defRPr>
            </a:lvl1pPr>
          </a:lstStyle>
          <a:p>
            <a:pPr algn="just">
              <a:buFont typeface="Wingdings" panose="05000000000000000000" pitchFamily="2" charset="2"/>
              <a:buChar char="u"/>
            </a:pPr>
            <a:r>
              <a:rPr lang="zh-CN" altLang="zh-CN" b="1" dirty="0"/>
              <a:t>同步</a:t>
            </a:r>
            <a:r>
              <a:rPr lang="zh-CN" altLang="en-US" b="1" dirty="0"/>
              <a:t>联邦学习</a:t>
            </a:r>
            <a:r>
              <a:rPr lang="zh-CN" altLang="zh-CN" dirty="0"/>
              <a:t>在一轮开始时，随着</a:t>
            </a:r>
            <a:r>
              <a:rPr lang="zh-CN" altLang="en-US" dirty="0"/>
              <a:t>用</a:t>
            </a:r>
            <a:r>
              <a:rPr lang="zh-CN" altLang="zh-CN" dirty="0"/>
              <a:t>户加入队列，活跃</a:t>
            </a:r>
            <a:r>
              <a:rPr lang="zh-CN" altLang="en-US" dirty="0"/>
              <a:t>用</a:t>
            </a:r>
            <a:r>
              <a:rPr lang="zh-CN" altLang="zh-CN" dirty="0"/>
              <a:t>户的数量会增加，在一轮结束时，由于掉队的</a:t>
            </a:r>
            <a:r>
              <a:rPr lang="zh-CN" altLang="en-US" dirty="0"/>
              <a:t>用</a:t>
            </a:r>
            <a:r>
              <a:rPr lang="zh-CN" altLang="zh-CN" dirty="0"/>
              <a:t>户</a:t>
            </a:r>
            <a:r>
              <a:rPr lang="zh-CN" altLang="en-US" dirty="0"/>
              <a:t>（</a:t>
            </a:r>
            <a:r>
              <a:rPr lang="en-US" altLang="zh-CN" b="1" dirty="0"/>
              <a:t>straggler</a:t>
            </a:r>
            <a:r>
              <a:rPr lang="zh-CN" altLang="en-US" b="1" dirty="0"/>
              <a:t>）</a:t>
            </a:r>
            <a:r>
              <a:rPr lang="zh-CN" altLang="zh-CN" dirty="0"/>
              <a:t>，</a:t>
            </a:r>
            <a:r>
              <a:rPr lang="zh-CN" altLang="en-US" dirty="0"/>
              <a:t>参与训练的用户</a:t>
            </a:r>
            <a:r>
              <a:rPr lang="zh-CN" altLang="zh-CN" dirty="0"/>
              <a:t>数量</a:t>
            </a:r>
            <a:r>
              <a:rPr lang="zh-CN" altLang="en-US" dirty="0"/>
              <a:t>存在</a:t>
            </a:r>
            <a:r>
              <a:rPr lang="zh-CN" altLang="zh-CN" dirty="0"/>
              <a:t>逐渐下降</a:t>
            </a:r>
            <a:r>
              <a:rPr lang="zh-CN" altLang="en-US" dirty="0"/>
              <a:t>等待的过程</a:t>
            </a:r>
            <a:r>
              <a:rPr lang="zh-CN" altLang="zh-CN" dirty="0"/>
              <a:t>。</a:t>
            </a:r>
            <a:endParaRPr lang="zh-CN" altLang="en-US" dirty="0"/>
          </a:p>
        </p:txBody>
      </p:sp>
    </p:spTree>
    <p:extLst>
      <p:ext uri="{BB962C8B-B14F-4D97-AF65-F5344CB8AC3E}">
        <p14:creationId xmlns:p14="http://schemas.microsoft.com/office/powerpoint/2010/main" val="313490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317AF0E2-AE68-4FCB-A5C8-E9D807A2C288}"/>
              </a:ext>
            </a:extLst>
          </p:cNvPr>
          <p:cNvSpPr txBox="1"/>
          <p:nvPr/>
        </p:nvSpPr>
        <p:spPr>
          <a:xfrm>
            <a:off x="263181" y="1001185"/>
            <a:ext cx="7042494" cy="967188"/>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zh-CN" altLang="en-US" sz="2000" b="1" i="0" dirty="0">
                <a:solidFill>
                  <a:srgbClr val="000000"/>
                </a:solidFill>
                <a:effectLst/>
                <a:latin typeface="微软雅黑" panose="020B0503020204020204" pitchFamily="34" charset="-122"/>
                <a:ea typeface="微软雅黑" panose="020B0503020204020204" pitchFamily="34" charset="-122"/>
              </a:rPr>
              <a:t>考虑</a:t>
            </a:r>
            <a:r>
              <a:rPr lang="en-US" altLang="zh-CN" sz="2000" b="1" i="0" dirty="0" err="1">
                <a:solidFill>
                  <a:srgbClr val="000000"/>
                </a:solidFill>
                <a:effectLst/>
                <a:latin typeface="微软雅黑" panose="020B0503020204020204" pitchFamily="34" charset="-122"/>
                <a:ea typeface="微软雅黑" panose="020B0503020204020204" pitchFamily="34" charset="-122"/>
              </a:rPr>
              <a:t>WiFi</a:t>
            </a:r>
            <a:r>
              <a:rPr lang="zh-CN" altLang="en-US" sz="2000" b="1" i="0" dirty="0">
                <a:solidFill>
                  <a:srgbClr val="000000"/>
                </a:solidFill>
                <a:effectLst/>
                <a:latin typeface="微软雅黑" panose="020B0503020204020204" pitchFamily="34" charset="-122"/>
                <a:ea typeface="微软雅黑" panose="020B0503020204020204" pitchFamily="34" charset="-122"/>
              </a:rPr>
              <a:t>网络中的</a:t>
            </a:r>
            <a:r>
              <a:rPr lang="zh-CN" altLang="en-US" sz="2000" b="1" dirty="0">
                <a:solidFill>
                  <a:srgbClr val="000000"/>
                </a:solidFill>
                <a:latin typeface="微软雅黑" panose="020B0503020204020204" pitchFamily="34" charset="-122"/>
                <a:ea typeface="微软雅黑" panose="020B0503020204020204" pitchFamily="34" charset="-122"/>
              </a:rPr>
              <a:t>联邦学习</a:t>
            </a:r>
            <a:r>
              <a:rPr lang="zh-CN" altLang="en-US" sz="2000" b="1" i="0" dirty="0">
                <a:solidFill>
                  <a:srgbClr val="000000"/>
                </a:solidFill>
                <a:effectLst/>
                <a:latin typeface="微软雅黑" panose="020B0503020204020204" pitchFamily="34" charset="-122"/>
                <a:ea typeface="微软雅黑" panose="020B0503020204020204" pitchFamily="34" charset="-122"/>
              </a:rPr>
              <a:t>系统，由一个用于模型聚合的服务器和一个客户端集组成</a:t>
            </a:r>
            <a:endParaRPr lang="zh-CN" altLang="en-US" sz="2000" b="1" dirty="0"/>
          </a:p>
        </p:txBody>
      </p:sp>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D244AACC-A378-4819-8D6B-D9F370D75FF3}"/>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研究内容</a:t>
            </a:r>
          </a:p>
        </p:txBody>
      </p:sp>
      <p:pic>
        <p:nvPicPr>
          <p:cNvPr id="2" name="图片 1">
            <a:extLst>
              <a:ext uri="{FF2B5EF4-FFF2-40B4-BE49-F238E27FC236}">
                <a16:creationId xmlns:a16="http://schemas.microsoft.com/office/drawing/2014/main" id="{EFDD91F5-2CB3-A780-93D4-855954A0F461}"/>
              </a:ext>
            </a:extLst>
          </p:cNvPr>
          <p:cNvPicPr>
            <a:picLocks noChangeAspect="1"/>
          </p:cNvPicPr>
          <p:nvPr/>
        </p:nvPicPr>
        <p:blipFill>
          <a:blip r:embed="rId6"/>
          <a:stretch>
            <a:fillRect/>
          </a:stretch>
        </p:blipFill>
        <p:spPr>
          <a:xfrm>
            <a:off x="2272752" y="4619481"/>
            <a:ext cx="2390895" cy="775769"/>
          </a:xfrm>
          <a:prstGeom prst="rect">
            <a:avLst/>
          </a:prstGeom>
        </p:spPr>
      </p:pic>
      <p:pic>
        <p:nvPicPr>
          <p:cNvPr id="6" name="图片 5">
            <a:extLst>
              <a:ext uri="{FF2B5EF4-FFF2-40B4-BE49-F238E27FC236}">
                <a16:creationId xmlns:a16="http://schemas.microsoft.com/office/drawing/2014/main" id="{B9915B90-A686-E0AB-6B78-584BEE1D3A57}"/>
              </a:ext>
            </a:extLst>
          </p:cNvPr>
          <p:cNvPicPr>
            <a:picLocks noChangeAspect="1"/>
          </p:cNvPicPr>
          <p:nvPr/>
        </p:nvPicPr>
        <p:blipFill>
          <a:blip r:embed="rId7"/>
          <a:stretch>
            <a:fillRect/>
          </a:stretch>
        </p:blipFill>
        <p:spPr>
          <a:xfrm>
            <a:off x="2039025" y="2817774"/>
            <a:ext cx="2707348" cy="77110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596A232-7F71-E22C-2876-85430BE960CC}"/>
                  </a:ext>
                </a:extLst>
              </p:cNvPr>
              <p:cNvSpPr txBox="1"/>
              <p:nvPr/>
            </p:nvSpPr>
            <p:spPr>
              <a:xfrm>
                <a:off x="420200" y="3982269"/>
                <a:ext cx="6096000" cy="369332"/>
              </a:xfrm>
              <a:prstGeom prst="rect">
                <a:avLst/>
              </a:prstGeom>
              <a:noFill/>
            </p:spPr>
            <p:txBody>
              <a:bodyPr wrap="square">
                <a:spAutoFit/>
              </a:bodyPr>
              <a:lstStyle/>
              <a:p>
                <a:pPr marL="285750" indent="-285750">
                  <a:buFont typeface="Wingdings" panose="05000000000000000000" pitchFamily="2" charset="2"/>
                  <a:buChar char="u"/>
                </a:pPr>
                <a:r>
                  <a:rPr lang="zh-CN" altLang="en-US" b="0" i="0" dirty="0">
                    <a:solidFill>
                      <a:srgbClr val="000000"/>
                    </a:solidFill>
                    <a:effectLst/>
                    <a:latin typeface="微软雅黑" panose="020B0503020204020204" pitchFamily="34" charset="-122"/>
                    <a:ea typeface="微软雅黑" panose="020B0503020204020204" pitchFamily="34" charset="-122"/>
                  </a:rPr>
                  <a:t>客户端</a:t>
                </a:r>
                <a14:m>
                  <m:oMath xmlns:m="http://schemas.openxmlformats.org/officeDocument/2006/math">
                    <m:sSub>
                      <m:sSubPr>
                        <m:ctrlPr>
                          <a:rPr lang="zh-CN" altLang="en-US" b="0" i="1" dirty="0" smtClean="0">
                            <a:solidFill>
                              <a:srgbClr val="000000"/>
                            </a:solidFill>
                            <a:effectLst/>
                            <a:latin typeface="Cambria Math" panose="02040503050406030204" pitchFamily="18" charset="0"/>
                          </a:rPr>
                        </m:ctrlPr>
                      </m:sSubPr>
                      <m:e>
                        <m:r>
                          <a:rPr lang="zh-CN" altLang="en-US" b="0" i="0" dirty="0" smtClean="0">
                            <a:solidFill>
                              <a:srgbClr val="000000"/>
                            </a:solidFill>
                            <a:effectLst/>
                            <a:latin typeface="Cambria Math" panose="02040503050406030204" pitchFamily="18" charset="0"/>
                          </a:rPr>
                          <m:t>𝑢</m:t>
                        </m:r>
                      </m:e>
                      <m:sub>
                        <m:r>
                          <a:rPr lang="zh-CN" altLang="en-US" b="0" i="0" dirty="0" smtClean="0">
                            <a:solidFill>
                              <a:srgbClr val="000000"/>
                            </a:solidFill>
                            <a:effectLst/>
                            <a:latin typeface="Cambria Math" panose="02040503050406030204" pitchFamily="18" charset="0"/>
                          </a:rPr>
                          <m:t>𝑖</m:t>
                        </m:r>
                      </m:sub>
                    </m:sSub>
                  </m:oMath>
                </a14:m>
                <a:r>
                  <a:rPr lang="zh-CN" altLang="en-US" b="0" i="0" dirty="0">
                    <a:solidFill>
                      <a:srgbClr val="000000"/>
                    </a:solidFill>
                    <a:effectLst/>
                    <a:latin typeface="微软雅黑" panose="020B0503020204020204" pitchFamily="34" charset="-122"/>
                    <a:ea typeface="微软雅黑" panose="020B0503020204020204" pitchFamily="34" charset="-122"/>
                  </a:rPr>
                  <a:t>数据集上的损失函数定义为</a:t>
                </a:r>
                <a:r>
                  <a:rPr lang="zh-CN" altLang="en-US" dirty="0">
                    <a:solidFill>
                      <a:srgbClr val="000000"/>
                    </a:solidFill>
                    <a:latin typeface="微软雅黑" panose="020B0503020204020204" pitchFamily="34" charset="-122"/>
                    <a:ea typeface="微软雅黑" panose="020B0503020204020204" pitchFamily="34" charset="-122"/>
                  </a:rPr>
                  <a:t>：</a:t>
                </a:r>
                <a:endParaRPr lang="zh-CN" altLang="en-US" dirty="0"/>
              </a:p>
            </p:txBody>
          </p:sp>
        </mc:Choice>
        <mc:Fallback xmlns="">
          <p:sp>
            <p:nvSpPr>
              <p:cNvPr id="8" name="文本框 7">
                <a:extLst>
                  <a:ext uri="{FF2B5EF4-FFF2-40B4-BE49-F238E27FC236}">
                    <a16:creationId xmlns:a16="http://schemas.microsoft.com/office/drawing/2014/main" id="{5596A232-7F71-E22C-2876-85430BE960CC}"/>
                  </a:ext>
                </a:extLst>
              </p:cNvPr>
              <p:cNvSpPr txBox="1">
                <a:spLocks noRot="1" noChangeAspect="1" noMove="1" noResize="1" noEditPoints="1" noAdjustHandles="1" noChangeArrowheads="1" noChangeShapeType="1" noTextEdit="1"/>
              </p:cNvSpPr>
              <p:nvPr/>
            </p:nvSpPr>
            <p:spPr>
              <a:xfrm>
                <a:off x="420200" y="3982269"/>
                <a:ext cx="6096000" cy="369332"/>
              </a:xfrm>
              <a:prstGeom prst="rect">
                <a:avLst/>
              </a:prstGeom>
              <a:blipFill>
                <a:blip r:embed="rId8"/>
                <a:stretch>
                  <a:fillRect l="-700" t="-9836" b="-22951"/>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F8246056-2B2E-8354-1C93-9B6FFEC9B9F1}"/>
              </a:ext>
            </a:extLst>
          </p:cNvPr>
          <p:cNvPicPr>
            <a:picLocks noChangeAspect="1"/>
          </p:cNvPicPr>
          <p:nvPr/>
        </p:nvPicPr>
        <p:blipFill>
          <a:blip r:embed="rId9"/>
          <a:stretch>
            <a:fillRect/>
          </a:stretch>
        </p:blipFill>
        <p:spPr>
          <a:xfrm>
            <a:off x="6254394" y="1504045"/>
            <a:ext cx="5551111" cy="3875171"/>
          </a:xfrm>
          <a:prstGeom prst="rect">
            <a:avLst/>
          </a:prstGeom>
        </p:spPr>
      </p:pic>
      <p:sp>
        <p:nvSpPr>
          <p:cNvPr id="14" name="文本框 13">
            <a:extLst>
              <a:ext uri="{FF2B5EF4-FFF2-40B4-BE49-F238E27FC236}">
                <a16:creationId xmlns:a16="http://schemas.microsoft.com/office/drawing/2014/main" id="{5F7C329D-393B-73BC-CC55-18EE005E1F5C}"/>
              </a:ext>
            </a:extLst>
          </p:cNvPr>
          <p:cNvSpPr txBox="1"/>
          <p:nvPr/>
        </p:nvSpPr>
        <p:spPr>
          <a:xfrm>
            <a:off x="420200" y="2165749"/>
            <a:ext cx="6096000" cy="369332"/>
          </a:xfrm>
          <a:prstGeom prst="rect">
            <a:avLst/>
          </a:prstGeom>
          <a:noFill/>
        </p:spPr>
        <p:txBody>
          <a:bodyPr wrap="square">
            <a:spAutoFit/>
          </a:bodyPr>
          <a:lstStyle/>
          <a:p>
            <a:pPr marL="285750" indent="-285750">
              <a:buFont typeface="Wingdings" panose="05000000000000000000" pitchFamily="2" charset="2"/>
              <a:buChar char="u"/>
            </a:pPr>
            <a:r>
              <a:rPr lang="zh-CN" altLang="en-US" dirty="0">
                <a:solidFill>
                  <a:srgbClr val="000000"/>
                </a:solidFill>
                <a:latin typeface="微软雅黑" panose="020B0503020204020204" pitchFamily="34" charset="-122"/>
                <a:ea typeface="微软雅黑" panose="020B0503020204020204" pitchFamily="34" charset="-122"/>
              </a:rPr>
              <a:t>联邦学习考虑以下全局损失函数最小化问题</a:t>
            </a:r>
            <a:endParaRPr lang="en-US" altLang="zh-CN" dirty="0">
              <a:solidFill>
                <a:srgbClr val="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1323A27-06E1-AD76-4E8D-E8A2B6A109E4}"/>
                  </a:ext>
                </a:extLst>
              </p:cNvPr>
              <p:cNvSpPr txBox="1"/>
              <p:nvPr/>
            </p:nvSpPr>
            <p:spPr>
              <a:xfrm>
                <a:off x="353200" y="5543623"/>
                <a:ext cx="11332831"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对于用户</a:t>
                </a:r>
                <a14:m>
                  <m:oMath xmlns:m="http://schemas.openxmlformats.org/officeDocument/2006/math">
                    <m:sSub>
                      <m:sSubPr>
                        <m:ctrlPr>
                          <a:rPr lang="zh-CN" altLang="en-US" i="1" dirty="0">
                            <a:solidFill>
                              <a:srgbClr val="000000"/>
                            </a:solidFill>
                            <a:latin typeface="Cambria Math" panose="02040503050406030204" pitchFamily="18" charset="0"/>
                          </a:rPr>
                        </m:ctrlPr>
                      </m:sSubPr>
                      <m:e>
                        <m:r>
                          <a:rPr lang="zh-CN" altLang="en-US" dirty="0">
                            <a:solidFill>
                              <a:srgbClr val="000000"/>
                            </a:solidFill>
                            <a:latin typeface="Cambria Math" panose="02040503050406030204" pitchFamily="18" charset="0"/>
                          </a:rPr>
                          <m:t>𝑢</m:t>
                        </m:r>
                      </m:e>
                      <m:sub>
                        <m:r>
                          <a:rPr lang="zh-CN" altLang="en-US" dirty="0">
                            <a:solidFill>
                              <a:srgbClr val="000000"/>
                            </a:solidFill>
                            <a:latin typeface="Cambria Math" panose="02040503050406030204" pitchFamily="18" charset="0"/>
                          </a:rPr>
                          <m:t>𝑖</m:t>
                        </m:r>
                      </m:sub>
                    </m:sSub>
                  </m:oMath>
                </a14:m>
                <a:r>
                  <a:rPr lang="zh-CN" altLang="en-US" b="0" i="0" dirty="0">
                    <a:solidFill>
                      <a:srgbClr val="000000"/>
                    </a:solidFill>
                    <a:effectLst/>
                    <a:latin typeface="微软雅黑" panose="020B0503020204020204" pitchFamily="34" charset="-122"/>
                    <a:ea typeface="微软雅黑" panose="020B0503020204020204" pitchFamily="34" charset="-122"/>
                  </a:rPr>
                  <a:t>的样本数据</a:t>
                </a:r>
                <a:r>
                  <a:rPr lang="en-US" altLang="zh-CN" b="0" i="0" dirty="0">
                    <a:solidFill>
                      <a:srgbClr val="000000"/>
                    </a:solidFill>
                    <a:effectLst/>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dirty="0" smtClean="0">
                            <a:solidFill>
                              <a:srgbClr val="000000"/>
                            </a:solidFill>
                            <a:effectLst/>
                            <a:latin typeface="Cambria Math" panose="02040503050406030204" pitchFamily="18" charset="0"/>
                          </a:rPr>
                        </m:ctrlPr>
                      </m:sSubPr>
                      <m:e>
                        <m:r>
                          <a:rPr lang="en-US" altLang="zh-CN" b="0" i="0" dirty="0">
                            <a:solidFill>
                              <a:srgbClr val="000000"/>
                            </a:solidFill>
                            <a:effectLst/>
                            <a:latin typeface="Cambria Math" panose="02040503050406030204" pitchFamily="18" charset="0"/>
                          </a:rPr>
                          <m:t>𝑥</m:t>
                        </m:r>
                      </m:e>
                      <m:sub>
                        <m:r>
                          <a:rPr lang="en-US" altLang="zh-CN" b="0" i="0" dirty="0">
                            <a:solidFill>
                              <a:srgbClr val="000000"/>
                            </a:solidFill>
                            <a:effectLst/>
                            <a:latin typeface="Cambria Math" panose="02040503050406030204" pitchFamily="18" charset="0"/>
                          </a:rPr>
                          <m:t>𝑘</m:t>
                        </m:r>
                      </m:sub>
                    </m:sSub>
                  </m:oMath>
                </a14:m>
                <a:r>
                  <a:rPr lang="en-US" altLang="zh-CN" b="0" i="0" dirty="0">
                    <a:solidFill>
                      <a:srgbClr val="000000"/>
                    </a:solidFill>
                    <a:effectLst/>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solidFill>
                              <a:srgbClr val="000000"/>
                            </a:solidFill>
                            <a:effectLst/>
                            <a:latin typeface="Cambria Math" panose="02040503050406030204" pitchFamily="18" charset="0"/>
                          </a:rPr>
                        </m:ctrlPr>
                      </m:sSubPr>
                      <m:e>
                        <m:r>
                          <a:rPr lang="en-US" altLang="zh-CN" b="0" i="0" smtClean="0">
                            <a:solidFill>
                              <a:srgbClr val="000000"/>
                            </a:solidFill>
                            <a:effectLst/>
                            <a:latin typeface="Cambria Math" panose="02040503050406030204" pitchFamily="18" charset="0"/>
                          </a:rPr>
                          <m:t>𝑦</m:t>
                        </m:r>
                      </m:e>
                      <m:sub>
                        <m:r>
                          <a:rPr lang="en-US" altLang="zh-CN" b="0" i="0" smtClean="0">
                            <a:solidFill>
                              <a:srgbClr val="000000"/>
                            </a:solidFill>
                            <a:effectLst/>
                            <a:latin typeface="Cambria Math" panose="02040503050406030204" pitchFamily="18" charset="0"/>
                          </a:rPr>
                          <m:t>𝑘</m:t>
                        </m:r>
                      </m:sub>
                    </m:sSub>
                  </m:oMath>
                </a14:m>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，损失函数为</a:t>
                </a:r>
                <a14:m>
                  <m:oMath xmlns:m="http://schemas.openxmlformats.org/officeDocument/2006/math">
                    <m:sSub>
                      <m:sSubPr>
                        <m:ctrlPr>
                          <a:rPr lang="zh-CN" altLang="en-US" i="1" dirty="0" smtClean="0">
                            <a:solidFill>
                              <a:schemeClr val="tx1"/>
                            </a:solidFill>
                            <a:latin typeface="Cambria Math" panose="02040503050406030204" pitchFamily="18" charset="0"/>
                          </a:rPr>
                        </m:ctrlPr>
                      </m:sSubPr>
                      <m:e>
                        <m:r>
                          <a:rPr lang="zh-CN" altLang="en-US" i="1" dirty="0">
                            <a:solidFill>
                              <a:schemeClr val="tx1"/>
                            </a:solidFill>
                            <a:latin typeface="Cambria Math" panose="02040503050406030204" pitchFamily="18" charset="0"/>
                          </a:rPr>
                          <m:t>𝑓</m:t>
                        </m:r>
                      </m:e>
                      <m:sub>
                        <m:r>
                          <a:rPr lang="zh-CN" altLang="en-US" i="1" dirty="0">
                            <a:solidFill>
                              <a:schemeClr val="tx1"/>
                            </a:solidFill>
                            <a:latin typeface="Cambria Math" panose="02040503050406030204" pitchFamily="18" charset="0"/>
                          </a:rPr>
                          <m:t>𝑘</m:t>
                        </m:r>
                      </m:sub>
                    </m:sSub>
                    <m:d>
                      <m:dPr>
                        <m:ctrlPr>
                          <a:rPr lang="zh-CN" altLang="en-US" i="1" dirty="0">
                            <a:solidFill>
                              <a:schemeClr val="tx1"/>
                            </a:solidFill>
                            <a:latin typeface="Cambria Math" panose="02040503050406030204" pitchFamily="18" charset="0"/>
                          </a:rPr>
                        </m:ctrlPr>
                      </m:dPr>
                      <m:e>
                        <m:r>
                          <a:rPr lang="zh-CN" altLang="en-US" i="1" dirty="0">
                            <a:solidFill>
                              <a:schemeClr val="tx1"/>
                            </a:solidFill>
                            <a:latin typeface="Cambria Math" panose="02040503050406030204" pitchFamily="18" charset="0"/>
                          </a:rPr>
                          <m:t>𝜔</m:t>
                        </m:r>
                      </m:e>
                    </m:d>
                  </m:oMath>
                </a14:m>
                <a:r>
                  <a:rPr lang="zh-CN" altLang="en-US" dirty="0">
                    <a:solidFill>
                      <a:srgbClr val="000000"/>
                    </a:solidFill>
                    <a:latin typeface="微软雅黑" panose="020B0503020204020204" pitchFamily="34" charset="-122"/>
                    <a:ea typeface="微软雅黑" panose="020B0503020204020204" pitchFamily="34" charset="-122"/>
                  </a:rPr>
                  <a:t>，每个参与的客户端</a:t>
                </a:r>
                <a14:m>
                  <m:oMath xmlns:m="http://schemas.openxmlformats.org/officeDocument/2006/math">
                    <m:sSub>
                      <m:sSubPr>
                        <m:ctrlPr>
                          <a:rPr lang="zh-CN" altLang="en-US" i="1" dirty="0">
                            <a:solidFill>
                              <a:srgbClr val="000000"/>
                            </a:solidFill>
                            <a:latin typeface="Cambria Math" panose="02040503050406030204" pitchFamily="18" charset="0"/>
                          </a:rPr>
                        </m:ctrlPr>
                      </m:sSubPr>
                      <m:e>
                        <m:r>
                          <a:rPr lang="zh-CN" altLang="en-US" dirty="0">
                            <a:solidFill>
                              <a:srgbClr val="000000"/>
                            </a:solidFill>
                            <a:latin typeface="Cambria Math" panose="02040503050406030204" pitchFamily="18" charset="0"/>
                          </a:rPr>
                          <m:t>𝑢</m:t>
                        </m:r>
                      </m:e>
                      <m:sub>
                        <m:r>
                          <a:rPr lang="zh-CN" altLang="en-US" dirty="0">
                            <a:solidFill>
                              <a:srgbClr val="000000"/>
                            </a:solidFill>
                            <a:latin typeface="Cambria Math" panose="02040503050406030204" pitchFamily="18" charset="0"/>
                          </a:rPr>
                          <m:t>𝑖</m:t>
                        </m:r>
                      </m:sub>
                    </m:sSub>
                  </m:oMath>
                </a14:m>
                <a:r>
                  <a:rPr lang="zh-CN" altLang="en-US" dirty="0">
                    <a:solidFill>
                      <a:srgbClr val="000000"/>
                    </a:solidFill>
                    <a:latin typeface="微软雅黑" panose="020B0503020204020204" pitchFamily="34" charset="-122"/>
                    <a:ea typeface="微软雅黑" panose="020B0503020204020204" pitchFamily="34" charset="-122"/>
                  </a:rPr>
                  <a:t>存储一个本地数据集大小为</a:t>
                </a:r>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𝐷</m:t>
                        </m:r>
                      </m:e>
                      <m:sub>
                        <m:r>
                          <a:rPr lang="zh-CN" altLang="en-US" i="1" smtClean="0">
                            <a:solidFill>
                              <a:srgbClr val="000000"/>
                            </a:solidFill>
                            <a:latin typeface="Cambria Math" panose="02040503050406030204" pitchFamily="18" charset="0"/>
                          </a:rPr>
                          <m:t>𝑖</m:t>
                        </m:r>
                      </m:sub>
                    </m:sSub>
                  </m:oMath>
                </a14:m>
                <a:r>
                  <a:rPr lang="zh-CN" altLang="en-US" dirty="0">
                    <a:solidFill>
                      <a:srgbClr val="000000"/>
                    </a:solidFill>
                    <a:latin typeface="微软雅黑" panose="020B0503020204020204" pitchFamily="34" charset="-122"/>
                    <a:ea typeface="微软雅黑" panose="020B0503020204020204" pitchFamily="34" charset="-122"/>
                  </a:rPr>
                  <a:t>的数据集</a:t>
                </a:r>
              </a:p>
            </p:txBody>
          </p:sp>
        </mc:Choice>
        <mc:Fallback xmlns="">
          <p:sp>
            <p:nvSpPr>
              <p:cNvPr id="16" name="文本框 15">
                <a:extLst>
                  <a:ext uri="{FF2B5EF4-FFF2-40B4-BE49-F238E27FC236}">
                    <a16:creationId xmlns:a16="http://schemas.microsoft.com/office/drawing/2014/main" id="{71323A27-06E1-AD76-4E8D-E8A2B6A109E4}"/>
                  </a:ext>
                </a:extLst>
              </p:cNvPr>
              <p:cNvSpPr txBox="1">
                <a:spLocks noRot="1" noChangeAspect="1" noMove="1" noResize="1" noEditPoints="1" noAdjustHandles="1" noChangeArrowheads="1" noChangeShapeType="1" noTextEdit="1"/>
              </p:cNvSpPr>
              <p:nvPr/>
            </p:nvSpPr>
            <p:spPr>
              <a:xfrm>
                <a:off x="353200" y="5543623"/>
                <a:ext cx="11332831" cy="369332"/>
              </a:xfrm>
              <a:prstGeom prst="rect">
                <a:avLst/>
              </a:prstGeom>
              <a:blipFill>
                <a:blip r:embed="rId10"/>
                <a:stretch>
                  <a:fillRect l="-484" t="-8197" r="-108"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707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a:extLst>
              <a:ext uri="{FF2B5EF4-FFF2-40B4-BE49-F238E27FC236}">
                <a16:creationId xmlns:a16="http://schemas.microsoft.com/office/drawing/2014/main" id="{317AF0E2-AE68-4FCB-A5C8-E9D807A2C288}"/>
              </a:ext>
            </a:extLst>
          </p:cNvPr>
          <p:cNvSpPr txBox="1"/>
          <p:nvPr/>
        </p:nvSpPr>
        <p:spPr>
          <a:xfrm>
            <a:off x="242245" y="906091"/>
            <a:ext cx="9687201" cy="523220"/>
          </a:xfrm>
          <a:prstGeom prst="rect">
            <a:avLst/>
          </a:prstGeom>
          <a:noFill/>
        </p:spPr>
        <p:txBody>
          <a:bodyPr wrap="square">
            <a:spAutoFit/>
          </a:bodyPr>
          <a:lstStyle/>
          <a:p>
            <a:pPr marL="457200" indent="-457200">
              <a:buFont typeface="Wingdings" panose="05000000000000000000" pitchFamily="2" charset="2"/>
              <a:buChar char="Ø"/>
            </a:pPr>
            <a:r>
              <a:rPr lang="zh-CN" altLang="en-US" sz="2800" b="1" dirty="0">
                <a:solidFill>
                  <a:srgbClr val="121212"/>
                </a:solidFill>
                <a:latin typeface="微软雅黑" panose="020B0503020204020204" pitchFamily="34" charset="-122"/>
                <a:ea typeface="微软雅黑" panose="020B0503020204020204" pitchFamily="34" charset="-122"/>
              </a:rPr>
              <a:t>基于滑动窗口的联邦学习异步更新方法</a:t>
            </a:r>
            <a:endParaRPr lang="en-US" altLang="zh-CN" sz="2800" b="1" dirty="0">
              <a:solidFill>
                <a:srgbClr val="121212"/>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BB62EB8-8537-4C97-83BB-F19EF205E71C}"/>
              </a:ext>
            </a:extLst>
          </p:cNvPr>
          <p:cNvPicPr>
            <a:picLocks noChangeAspect="1"/>
          </p:cNvPicPr>
          <p:nvPr/>
        </p:nvPicPr>
        <p:blipFill>
          <a:blip r:embed="rId6"/>
          <a:stretch>
            <a:fillRect/>
          </a:stretch>
        </p:blipFill>
        <p:spPr>
          <a:xfrm>
            <a:off x="6787055" y="1239150"/>
            <a:ext cx="5247579" cy="4971502"/>
          </a:xfrm>
          <a:prstGeom prst="rect">
            <a:avLst/>
          </a:prstGeom>
        </p:spPr>
      </p:pic>
      <p:sp>
        <p:nvSpPr>
          <p:cNvPr id="20" name="文本框 19">
            <a:extLst>
              <a:ext uri="{FF2B5EF4-FFF2-40B4-BE49-F238E27FC236}">
                <a16:creationId xmlns:a16="http://schemas.microsoft.com/office/drawing/2014/main" id="{5A426DE5-E1DC-405D-AFF0-7D207690F042}"/>
              </a:ext>
            </a:extLst>
          </p:cNvPr>
          <p:cNvSpPr txBox="1"/>
          <p:nvPr/>
        </p:nvSpPr>
        <p:spPr>
          <a:xfrm>
            <a:off x="566039" y="2121152"/>
            <a:ext cx="6248252" cy="4726935"/>
          </a:xfrm>
          <a:prstGeom prst="rect">
            <a:avLst/>
          </a:prstGeom>
          <a:noFill/>
        </p:spPr>
        <p:txBody>
          <a:bodyPr wrap="square" rtlCol="0">
            <a:spAutoFit/>
          </a:bodyPr>
          <a:lstStyle/>
          <a:p>
            <a:pPr marL="285750" indent="-285750">
              <a:lnSpc>
                <a:spcPts val="25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Step 1</a:t>
            </a:r>
            <a:r>
              <a:rPr lang="zh-CN" altLang="en-US" dirty="0">
                <a:latin typeface="微软雅黑" panose="020B0503020204020204" pitchFamily="34" charset="-122"/>
                <a:ea typeface="微软雅黑" panose="020B0503020204020204" pitchFamily="34" charset="-122"/>
              </a:rPr>
              <a:t>：用户</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即将进入滑动窗口，则开始训练，训练后的模型发给</a:t>
            </a:r>
            <a:r>
              <a:rPr lang="en-US" altLang="zh-CN" dirty="0">
                <a:latin typeface="微软雅黑" panose="020B0503020204020204" pitchFamily="34" charset="-122"/>
                <a:ea typeface="微软雅黑" panose="020B0503020204020204" pitchFamily="34" charset="-122"/>
              </a:rPr>
              <a:t>Server</a:t>
            </a:r>
            <a:r>
              <a:rPr lang="zh-CN" altLang="en-US" dirty="0">
                <a:latin typeface="微软雅黑" panose="020B0503020204020204" pitchFamily="34" charset="-122"/>
                <a:ea typeface="微软雅黑" panose="020B0503020204020204" pitchFamily="34" charset="-122"/>
              </a:rPr>
              <a:t>聚合</a:t>
            </a:r>
            <a:r>
              <a:rPr lang="en-US" altLang="zh-CN" dirty="0">
                <a:latin typeface="微软雅黑" panose="020B0503020204020204" pitchFamily="34" charset="-122"/>
                <a:ea typeface="微软雅黑" panose="020B0503020204020204" pitchFamily="34" charset="-122"/>
              </a:rPr>
              <a:t>global model</a:t>
            </a:r>
            <a:r>
              <a:rPr lang="zh-CN" altLang="en-US" dirty="0">
                <a:latin typeface="微软雅黑" panose="020B0503020204020204" pitchFamily="34" charset="-122"/>
                <a:ea typeface="微软雅黑" panose="020B0503020204020204" pitchFamily="34" charset="-122"/>
              </a:rPr>
              <a:t>，将聚合后模型发送给即将出窗口的用户</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Step 2</a:t>
            </a:r>
            <a:r>
              <a:rPr lang="zh-CN" altLang="en-US" dirty="0">
                <a:latin typeface="微软雅黑" panose="020B0503020204020204" pitchFamily="34" charset="-122"/>
                <a:ea typeface="微软雅黑" panose="020B0503020204020204" pitchFamily="34" charset="-122"/>
              </a:rPr>
              <a:t>：用户</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即将进入滑动窗口，则开始训练，训练后的模型发给</a:t>
            </a:r>
            <a:r>
              <a:rPr lang="en-US" altLang="zh-CN" dirty="0">
                <a:latin typeface="微软雅黑" panose="020B0503020204020204" pitchFamily="34" charset="-122"/>
                <a:ea typeface="微软雅黑" panose="020B0503020204020204" pitchFamily="34" charset="-122"/>
              </a:rPr>
              <a:t>Server</a:t>
            </a:r>
            <a:r>
              <a:rPr lang="zh-CN" altLang="en-US" dirty="0">
                <a:latin typeface="微软雅黑" panose="020B0503020204020204" pitchFamily="34" charset="-122"/>
                <a:ea typeface="微软雅黑" panose="020B0503020204020204" pitchFamily="34" charset="-122"/>
              </a:rPr>
              <a:t>聚合</a:t>
            </a:r>
            <a:r>
              <a:rPr lang="en-US" altLang="zh-CN" dirty="0">
                <a:latin typeface="微软雅黑" panose="020B0503020204020204" pitchFamily="34" charset="-122"/>
                <a:ea typeface="微软雅黑" panose="020B0503020204020204" pitchFamily="34" charset="-122"/>
              </a:rPr>
              <a:t>global model</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Step 3</a:t>
            </a:r>
            <a:r>
              <a:rPr lang="zh-CN" altLang="en-US" dirty="0">
                <a:latin typeface="微软雅黑" panose="020B0503020204020204" pitchFamily="34" charset="-122"/>
                <a:ea typeface="微软雅黑" panose="020B0503020204020204" pitchFamily="34" charset="-122"/>
              </a:rPr>
              <a:t>：用户</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即将进入滑动窗口，则开始训练，训练后的模型发给</a:t>
            </a:r>
            <a:r>
              <a:rPr lang="en-US" altLang="zh-CN" dirty="0">
                <a:latin typeface="微软雅黑" panose="020B0503020204020204" pitchFamily="34" charset="-122"/>
                <a:ea typeface="微软雅黑" panose="020B0503020204020204" pitchFamily="34" charset="-122"/>
              </a:rPr>
              <a:t>Server</a:t>
            </a:r>
            <a:r>
              <a:rPr lang="zh-CN" altLang="en-US" dirty="0">
                <a:latin typeface="微软雅黑" panose="020B0503020204020204" pitchFamily="34" charset="-122"/>
                <a:ea typeface="微软雅黑" panose="020B0503020204020204" pitchFamily="34" charset="-122"/>
              </a:rPr>
              <a:t>聚合</a:t>
            </a:r>
            <a:r>
              <a:rPr lang="en-US" altLang="zh-CN" dirty="0">
                <a:latin typeface="微软雅黑" panose="020B0503020204020204" pitchFamily="34" charset="-122"/>
                <a:ea typeface="微软雅黑" panose="020B0503020204020204" pitchFamily="34" charset="-122"/>
              </a:rPr>
              <a:t>global model</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Step 4</a:t>
            </a:r>
            <a:r>
              <a:rPr lang="zh-CN" altLang="en-US" dirty="0">
                <a:latin typeface="微软雅黑" panose="020B0503020204020204" pitchFamily="34" charset="-122"/>
                <a:ea typeface="微软雅黑" panose="020B0503020204020204" pitchFamily="34" charset="-122"/>
              </a:rPr>
              <a:t>：用户</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即将进入滑动窗口，则开始训练，训练后的模型发给</a:t>
            </a:r>
            <a:r>
              <a:rPr lang="en-US" altLang="zh-CN" dirty="0">
                <a:latin typeface="微软雅黑" panose="020B0503020204020204" pitchFamily="34" charset="-122"/>
                <a:ea typeface="微软雅黑" panose="020B0503020204020204" pitchFamily="34" charset="-122"/>
              </a:rPr>
              <a:t>Server</a:t>
            </a:r>
            <a:r>
              <a:rPr lang="zh-CN" altLang="en-US" dirty="0">
                <a:latin typeface="微软雅黑" panose="020B0503020204020204" pitchFamily="34" charset="-122"/>
                <a:ea typeface="微软雅黑" panose="020B0503020204020204" pitchFamily="34" charset="-122"/>
              </a:rPr>
              <a:t>聚合</a:t>
            </a:r>
            <a:r>
              <a:rPr lang="en-US" altLang="zh-CN" dirty="0">
                <a:latin typeface="微软雅黑" panose="020B0503020204020204" pitchFamily="34" charset="-122"/>
                <a:ea typeface="微软雅黑" panose="020B0503020204020204" pitchFamily="34" charset="-122"/>
              </a:rPr>
              <a:t>global model</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nSpc>
                <a:spcPts val="2500"/>
              </a:lnSpc>
              <a:buFont typeface="Wingdings" panose="05000000000000000000" pitchFamily="2" charset="2"/>
              <a:buChar char="p"/>
            </a:pPr>
            <a:r>
              <a:rPr lang="en-US" altLang="zh-CN" dirty="0">
                <a:latin typeface="微软雅黑" panose="020B0503020204020204" pitchFamily="34" charset="-122"/>
                <a:ea typeface="微软雅黑" panose="020B0503020204020204" pitchFamily="34" charset="-122"/>
              </a:rPr>
              <a:t>Step 5</a:t>
            </a:r>
            <a:r>
              <a:rPr lang="zh-CN" altLang="en-US" dirty="0">
                <a:latin typeface="微软雅黑" panose="020B0503020204020204" pitchFamily="34" charset="-122"/>
                <a:ea typeface="微软雅黑" panose="020B0503020204020204" pitchFamily="34" charset="-122"/>
              </a:rPr>
              <a:t>：用户</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即将进入滑动窗口，则开始训练，训练后的模型发给</a:t>
            </a:r>
            <a:r>
              <a:rPr lang="en-US" altLang="zh-CN" dirty="0">
                <a:latin typeface="微软雅黑" panose="020B0503020204020204" pitchFamily="34" charset="-122"/>
                <a:ea typeface="微软雅黑" panose="020B0503020204020204" pitchFamily="34" charset="-122"/>
              </a:rPr>
              <a:t>Server</a:t>
            </a:r>
            <a:r>
              <a:rPr lang="zh-CN" altLang="en-US" dirty="0">
                <a:latin typeface="微软雅黑" panose="020B0503020204020204" pitchFamily="34" charset="-122"/>
                <a:ea typeface="微软雅黑" panose="020B0503020204020204" pitchFamily="34" charset="-122"/>
              </a:rPr>
              <a:t>聚合</a:t>
            </a:r>
            <a:r>
              <a:rPr lang="en-US" altLang="zh-CN" dirty="0">
                <a:latin typeface="微软雅黑" panose="020B0503020204020204" pitchFamily="34" charset="-122"/>
                <a:ea typeface="微软雅黑" panose="020B0503020204020204" pitchFamily="34" charset="-122"/>
              </a:rPr>
              <a:t>global model</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Light" panose="020B0502040204020203" pitchFamily="34" charset="-122"/>
              <a:ea typeface="微软雅黑 Light" panose="020B0502040204020203" pitchFamily="34" charset="-122"/>
            </a:endParaRPr>
          </a:p>
          <a:p>
            <a:endParaRPr lang="en-US" altLang="zh-CN" dirty="0">
              <a:latin typeface="微软雅黑 Light" panose="020B0502040204020203" pitchFamily="34" charset="-122"/>
              <a:ea typeface="微软雅黑 Light" panose="020B0502040204020203" pitchFamily="34" charset="-122"/>
            </a:endParaRPr>
          </a:p>
          <a:p>
            <a:endParaRPr lang="en-US" altLang="zh-CN" b="1" dirty="0">
              <a:latin typeface="微软雅黑 Light" panose="020B0502040204020203" pitchFamily="34" charset="-122"/>
              <a:ea typeface="微软雅黑 Light" panose="020B0502040204020203" pitchFamily="34" charset="-122"/>
            </a:endParaRPr>
          </a:p>
          <a:p>
            <a:endParaRPr lang="en-US" altLang="zh-CN" b="1" dirty="0">
              <a:latin typeface="微软雅黑 Light" panose="020B0502040204020203" pitchFamily="34" charset="-122"/>
              <a:ea typeface="微软雅黑 Light" panose="020B0502040204020203" pitchFamily="34" charset="-122"/>
            </a:endParaRPr>
          </a:p>
        </p:txBody>
      </p:sp>
      <p:sp>
        <p:nvSpPr>
          <p:cNvPr id="33" name="文本框 32">
            <a:extLst>
              <a:ext uri="{FF2B5EF4-FFF2-40B4-BE49-F238E27FC236}">
                <a16:creationId xmlns:a16="http://schemas.microsoft.com/office/drawing/2014/main" id="{53C67BC7-BF43-4012-9CC8-C3F849893775}"/>
              </a:ext>
            </a:extLst>
          </p:cNvPr>
          <p:cNvSpPr txBox="1"/>
          <p:nvPr/>
        </p:nvSpPr>
        <p:spPr>
          <a:xfrm>
            <a:off x="353201" y="5733090"/>
            <a:ext cx="710324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注意：每一个用户在每一个</a:t>
            </a:r>
            <a:r>
              <a:rPr lang="en-US" altLang="zh-CN" dirty="0">
                <a:latin typeface="微软雅黑" panose="020B0503020204020204" pitchFamily="34" charset="-122"/>
                <a:ea typeface="微软雅黑" panose="020B0503020204020204" pitchFamily="34" charset="-122"/>
              </a:rPr>
              <a:t>Round</a:t>
            </a:r>
            <a:r>
              <a:rPr lang="zh-CN" altLang="en-US" dirty="0">
                <a:latin typeface="微软雅黑" panose="020B0503020204020204" pitchFamily="34" charset="-122"/>
                <a:ea typeface="微软雅黑" panose="020B0503020204020204" pitchFamily="34" charset="-122"/>
              </a:rPr>
              <a:t>中是一发一收，与</a:t>
            </a:r>
            <a:r>
              <a:rPr lang="en-US" altLang="zh-CN" dirty="0">
                <a:latin typeface="微软雅黑" panose="020B0503020204020204" pitchFamily="34" charset="-122"/>
                <a:ea typeface="微软雅黑" panose="020B0503020204020204" pitchFamily="34" charset="-122"/>
              </a:rPr>
              <a:t>vanilla FL</a:t>
            </a:r>
            <a:r>
              <a:rPr lang="zh-CN" altLang="en-US" dirty="0">
                <a:latin typeface="微软雅黑" panose="020B0503020204020204" pitchFamily="34" charset="-122"/>
                <a:ea typeface="微软雅黑" panose="020B0503020204020204" pitchFamily="34" charset="-122"/>
              </a:rPr>
              <a:t>相同！</a:t>
            </a:r>
            <a:endParaRPr lang="en-US" altLang="zh-CN"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D244AACC-A378-4819-8D6B-D9F370D75FF3}"/>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研究内容</a:t>
            </a:r>
          </a:p>
        </p:txBody>
      </p:sp>
      <p:sp>
        <p:nvSpPr>
          <p:cNvPr id="36" name="文本框 35">
            <a:extLst>
              <a:ext uri="{FF2B5EF4-FFF2-40B4-BE49-F238E27FC236}">
                <a16:creationId xmlns:a16="http://schemas.microsoft.com/office/drawing/2014/main" id="{26D9BD6D-1177-4982-AD81-CD65F77B3D17}"/>
              </a:ext>
            </a:extLst>
          </p:cNvPr>
          <p:cNvSpPr txBox="1"/>
          <p:nvPr/>
        </p:nvSpPr>
        <p:spPr>
          <a:xfrm>
            <a:off x="294981" y="1465091"/>
            <a:ext cx="8701264" cy="581057"/>
          </a:xfrm>
          <a:prstGeom prst="rect">
            <a:avLst/>
          </a:prstGeom>
          <a:noFill/>
        </p:spPr>
        <p:txBody>
          <a:bodyPr wrap="square">
            <a:spAutoFit/>
          </a:bodyPr>
          <a:lstStyle/>
          <a:p>
            <a:pPr marL="572094" lvl="1" indent="-342900">
              <a:lnSpc>
                <a:spcPct val="150000"/>
              </a:lnSpc>
              <a:spcBef>
                <a:spcPts val="602"/>
              </a:spcBef>
              <a:buClr>
                <a:schemeClr val="tx1"/>
              </a:buClr>
              <a:buFont typeface="Wingdings" panose="05000000000000000000" pitchFamily="2" charset="2"/>
              <a:buChar char="u"/>
            </a:pPr>
            <a:r>
              <a:rPr lang="en-US" altLang="zh-CN" sz="2400" b="1" kern="100" dirty="0" err="1">
                <a:latin typeface="微软雅黑" panose="020B0503020204020204" pitchFamily="34" charset="-122"/>
                <a:ea typeface="微软雅黑" panose="020B0503020204020204" pitchFamily="34" charset="-122"/>
                <a:cs typeface="Times New Roman" panose="02020603050405020304" pitchFamily="18" charset="0"/>
              </a:rPr>
              <a:t>FedSW</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方法流程</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81019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e3ad42a-71c4-4e35-b5a6-036f91cc818a"/>
  <p:tag name="COMMONDATA" val="eyJoZGlkIjoiMDNhMjk2N2ViYzUyMTU3MmMzNTk5YzdlYjc0M2Y5ZG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12090</TotalTime>
  <Words>4206</Words>
  <Application>Microsoft Office PowerPoint</Application>
  <PresentationFormat>宽屏</PresentationFormat>
  <Paragraphs>252</Paragraphs>
  <Slides>19</Slides>
  <Notes>18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19</vt:i4>
      </vt:variant>
    </vt:vector>
  </HeadingPairs>
  <TitlesOfParts>
    <vt:vector size="32" baseType="lpstr">
      <vt:lpstr>-apple-system</vt:lpstr>
      <vt:lpstr>Arial</vt:lpstr>
      <vt:lpstr>Times New Roman</vt:lpstr>
      <vt:lpstr>Wingdings</vt:lpstr>
      <vt:lpstr>Noto Sans</vt:lpstr>
      <vt:lpstr>微软雅黑</vt:lpstr>
      <vt:lpstr>Source Han Sans SC Normal</vt:lpstr>
      <vt:lpstr>微软雅黑 Light</vt:lpstr>
      <vt:lpstr>等线</vt:lpstr>
      <vt:lpstr>Cambria Math</vt:lpstr>
      <vt:lpstr>思源黑体 CN Normal</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lastModifiedBy>Zhou xy</cp:lastModifiedBy>
  <cp:revision>930</cp:revision>
  <dcterms:created xsi:type="dcterms:W3CDTF">2020-04-17T07:43:00Z</dcterms:created>
  <dcterms:modified xsi:type="dcterms:W3CDTF">2024-06-03T09:22:28Z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CCDC7E514EE24399926D83BD7CB5E0E2</vt:lpwstr>
  </property>
  <property fmtid="{D5CDD505-2E9C-101B-9397-08002B2CF9AE}" pid="3" name="KSOProductBuildVer">
    <vt:lpwstr>2052-11.1.0.14036</vt:lpwstr>
  </property>
</Properties>
</file>